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18288000" cy="10287000"/>
  <p:notesSz cx="6858000" cy="9144000"/>
  <p:embeddedFontLst>
    <p:embeddedFont>
      <p:font typeface="Arial Rounded MT Bold" panose="020F0704030504030204" pitchFamily="34" charset="0"/>
      <p:regular r:id="rId33"/>
    </p:embeddedFont>
    <p:embeddedFont>
      <p:font typeface="Calibri" panose="020F0502020204030204" pitchFamily="34" charset="0"/>
      <p:regular r:id="rId34"/>
      <p:bold r:id="rId35"/>
      <p:italic r:id="rId36"/>
      <p:boldItalic r:id="rId37"/>
    </p:embeddedFont>
    <p:embeddedFont>
      <p:font typeface="Cambria" panose="02040503050406030204" pitchFamily="18" charset="0"/>
      <p:regular r:id="rId38"/>
      <p:bold r:id="rId39"/>
      <p:italic r:id="rId40"/>
      <p:boldItalic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52A6"/>
    <a:srgbClr val="94BF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0" d="100"/>
          <a:sy n="50" d="100"/>
        </p:scale>
        <p:origin x="1716"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font" Target="fonts/font9.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6/30/2021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hyperlink" Target="http://srpln.misstate.edu/" TargetMode="External"/><Relationship Id="rId4" Type="http://schemas.openxmlformats.org/officeDocument/2006/relationships/hyperlink" Target="mailto:russ.garner@msstate.edu"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mailto:russ.garner@msstate.edu" TargetMode="External"/><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hyperlink" Target="mailto:russ.garner@msstate.edu" TargetMode="Externa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hyperlink" Target="mailto:russ.garner@msstate.edu" TargetMode="Externa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hyperlink" Target="mailto:splc-regional-chair@lists.msstate.edu" TargetMode="Externa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6186311" cy="3479800"/>
          </a:xfrm>
        </p:grpSpPr>
        <p:sp>
          <p:nvSpPr>
            <p:cNvPr id="3" name="Freeform 3"/>
            <p:cNvSpPr/>
            <p:nvPr/>
          </p:nvSpPr>
          <p:spPr>
            <a:xfrm>
              <a:off x="0" y="0"/>
              <a:ext cx="6186311" cy="3479800"/>
            </a:xfrm>
            <a:custGeom>
              <a:avLst/>
              <a:gdLst/>
              <a:ahLst/>
              <a:cxnLst/>
              <a:rect l="l" t="t" r="r" b="b"/>
              <a:pathLst>
                <a:path w="6186311" h="3479800">
                  <a:moveTo>
                    <a:pt x="0" y="0"/>
                  </a:moveTo>
                  <a:lnTo>
                    <a:pt x="0" y="3479800"/>
                  </a:lnTo>
                  <a:lnTo>
                    <a:pt x="6186311" y="3479800"/>
                  </a:lnTo>
                  <a:lnTo>
                    <a:pt x="6186311" y="0"/>
                  </a:lnTo>
                  <a:lnTo>
                    <a:pt x="0" y="0"/>
                  </a:lnTo>
                  <a:close/>
                  <a:moveTo>
                    <a:pt x="6125351" y="3418840"/>
                  </a:moveTo>
                  <a:lnTo>
                    <a:pt x="59690" y="3418840"/>
                  </a:lnTo>
                  <a:lnTo>
                    <a:pt x="59690" y="59690"/>
                  </a:lnTo>
                  <a:lnTo>
                    <a:pt x="6125351" y="59690"/>
                  </a:lnTo>
                  <a:lnTo>
                    <a:pt x="6125351" y="3418840"/>
                  </a:lnTo>
                  <a:close/>
                </a:path>
              </a:pathLst>
            </a:custGeom>
            <a:solidFill>
              <a:srgbClr val="94BF36"/>
            </a:solidFill>
          </p:spPr>
        </p:sp>
      </p:grpSp>
      <p:pic>
        <p:nvPicPr>
          <p:cNvPr id="4" name="Picture 4"/>
          <p:cNvPicPr>
            <a:picLocks noChangeAspect="1"/>
          </p:cNvPicPr>
          <p:nvPr/>
        </p:nvPicPr>
        <p:blipFill>
          <a:blip r:embed="rId2"/>
          <a:srcRect r="3015" b="8499"/>
          <a:stretch>
            <a:fillRect/>
          </a:stretch>
        </p:blipFill>
        <p:spPr>
          <a:xfrm>
            <a:off x="5090291" y="365340"/>
            <a:ext cx="8107419" cy="7649041"/>
          </a:xfrm>
          <a:prstGeom prst="rect">
            <a:avLst/>
          </a:prstGeom>
        </p:spPr>
      </p:pic>
      <p:pic>
        <p:nvPicPr>
          <p:cNvPr id="5" name="Picture 5"/>
          <p:cNvPicPr>
            <a:picLocks noChangeAspect="1"/>
          </p:cNvPicPr>
          <p:nvPr/>
        </p:nvPicPr>
        <p:blipFill>
          <a:blip r:embed="rId3"/>
          <a:srcRect/>
          <a:stretch>
            <a:fillRect/>
          </a:stretch>
        </p:blipFill>
        <p:spPr>
          <a:xfrm>
            <a:off x="409051" y="8381055"/>
            <a:ext cx="2633149" cy="151076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3015" b="8773"/>
          <a:stretch>
            <a:fillRect/>
          </a:stretch>
        </p:blipFill>
        <p:spPr>
          <a:xfrm>
            <a:off x="254311" y="7860072"/>
            <a:ext cx="2419903" cy="2276245"/>
          </a:xfrm>
          <a:prstGeom prst="rect">
            <a:avLst/>
          </a:prstGeom>
        </p:spPr>
      </p:pic>
      <p:pic>
        <p:nvPicPr>
          <p:cNvPr id="3" name="Picture 3"/>
          <p:cNvPicPr>
            <a:picLocks noChangeAspect="1"/>
          </p:cNvPicPr>
          <p:nvPr/>
        </p:nvPicPr>
        <p:blipFill>
          <a:blip r:embed="rId3"/>
          <a:srcRect/>
          <a:stretch>
            <a:fillRect/>
          </a:stretch>
        </p:blipFill>
        <p:spPr>
          <a:xfrm>
            <a:off x="14158217" y="7860072"/>
            <a:ext cx="3761570" cy="2158201"/>
          </a:xfrm>
          <a:prstGeom prst="rect">
            <a:avLst/>
          </a:prstGeom>
        </p:spPr>
      </p:pic>
      <p:grpSp>
        <p:nvGrpSpPr>
          <p:cNvPr id="4" name="Group 4"/>
          <p:cNvGrpSpPr/>
          <p:nvPr/>
        </p:nvGrpSpPr>
        <p:grpSpPr>
          <a:xfrm>
            <a:off x="0" y="0"/>
            <a:ext cx="18288000" cy="1430735"/>
            <a:chOff x="0" y="0"/>
            <a:chExt cx="6186311" cy="483977"/>
          </a:xfrm>
        </p:grpSpPr>
        <p:sp>
          <p:nvSpPr>
            <p:cNvPr id="5" name="Freeform 5"/>
            <p:cNvSpPr/>
            <p:nvPr/>
          </p:nvSpPr>
          <p:spPr>
            <a:xfrm>
              <a:off x="0" y="0"/>
              <a:ext cx="6186311" cy="483977"/>
            </a:xfrm>
            <a:custGeom>
              <a:avLst/>
              <a:gdLst/>
              <a:ahLst/>
              <a:cxnLst/>
              <a:rect l="l" t="t" r="r" b="b"/>
              <a:pathLst>
                <a:path w="6186311" h="483977">
                  <a:moveTo>
                    <a:pt x="0" y="0"/>
                  </a:moveTo>
                  <a:lnTo>
                    <a:pt x="6186311" y="0"/>
                  </a:lnTo>
                  <a:lnTo>
                    <a:pt x="6186311" y="483977"/>
                  </a:lnTo>
                  <a:lnTo>
                    <a:pt x="0" y="483977"/>
                  </a:lnTo>
                  <a:close/>
                </a:path>
              </a:pathLst>
            </a:custGeom>
            <a:solidFill>
              <a:srgbClr val="94BF36"/>
            </a:solidFill>
          </p:spPr>
        </p:sp>
      </p:grpSp>
      <p:pic>
        <p:nvPicPr>
          <p:cNvPr id="6" name="Picture 6"/>
          <p:cNvPicPr>
            <a:picLocks noChangeAspect="1"/>
          </p:cNvPicPr>
          <p:nvPr/>
        </p:nvPicPr>
        <p:blipFill>
          <a:blip r:embed="rId4"/>
          <a:srcRect/>
          <a:stretch>
            <a:fillRect/>
          </a:stretch>
        </p:blipFill>
        <p:spPr>
          <a:xfrm>
            <a:off x="10237208" y="2011677"/>
            <a:ext cx="5582857" cy="4462892"/>
          </a:xfrm>
          <a:prstGeom prst="rect">
            <a:avLst/>
          </a:prstGeom>
        </p:spPr>
      </p:pic>
      <p:sp>
        <p:nvSpPr>
          <p:cNvPr id="7" name="TextBox 6">
            <a:extLst>
              <a:ext uri="{FF2B5EF4-FFF2-40B4-BE49-F238E27FC236}">
                <a16:creationId xmlns:a16="http://schemas.microsoft.com/office/drawing/2014/main" id="{0487FBBB-5B25-475B-93C1-EA6EE9ED338B}"/>
              </a:ext>
            </a:extLst>
          </p:cNvPr>
          <p:cNvSpPr txBox="1"/>
          <p:nvPr/>
        </p:nvSpPr>
        <p:spPr>
          <a:xfrm>
            <a:off x="609600" y="253702"/>
            <a:ext cx="16992600" cy="923330"/>
          </a:xfrm>
          <a:prstGeom prst="rect">
            <a:avLst/>
          </a:prstGeom>
          <a:noFill/>
        </p:spPr>
        <p:txBody>
          <a:bodyPr wrap="square">
            <a:spAutoFit/>
          </a:bodyPr>
          <a:lstStyle/>
          <a:p>
            <a:r>
              <a:rPr lang="en-US" sz="5400">
                <a:solidFill>
                  <a:srgbClr val="3752A6"/>
                </a:solidFill>
                <a:latin typeface="Cambria" panose="02040503050406030204" pitchFamily="18" charset="0"/>
                <a:ea typeface="Cambria" panose="02040503050406030204" pitchFamily="18" charset="0"/>
              </a:rPr>
              <a:t>Time with Administrative Advisors</a:t>
            </a:r>
          </a:p>
        </p:txBody>
      </p:sp>
      <p:sp>
        <p:nvSpPr>
          <p:cNvPr id="8" name="TextBox 7">
            <a:extLst>
              <a:ext uri="{FF2B5EF4-FFF2-40B4-BE49-F238E27FC236}">
                <a16:creationId xmlns:a16="http://schemas.microsoft.com/office/drawing/2014/main" id="{25F1E4C2-F5E7-4192-AFD7-AD34E1CF16EF}"/>
              </a:ext>
            </a:extLst>
          </p:cNvPr>
          <p:cNvSpPr txBox="1"/>
          <p:nvPr/>
        </p:nvSpPr>
        <p:spPr>
          <a:xfrm>
            <a:off x="1219201" y="2011677"/>
            <a:ext cx="8425248" cy="5632311"/>
          </a:xfrm>
          <a:prstGeom prst="rect">
            <a:avLst/>
          </a:prstGeom>
          <a:noFill/>
        </p:spPr>
        <p:txBody>
          <a:bodyPr wrap="square" lIns="91440" tIns="45720" rIns="91440" bIns="45720" rtlCol="0" anchor="t">
            <a:spAutoFit/>
          </a:bodyPr>
          <a:lstStyle/>
          <a:p>
            <a:r>
              <a:rPr lang="en-US" sz="4000" b="1">
                <a:latin typeface="Cambria"/>
                <a:ea typeface="Cambria"/>
              </a:rPr>
              <a:t>Tuesday</a:t>
            </a:r>
            <a:r>
              <a:rPr lang="en-US" sz="4000">
                <a:latin typeface="Cambria"/>
                <a:ea typeface="Cambria"/>
              </a:rPr>
              <a:t>  </a:t>
            </a:r>
            <a:endParaRPr lang="en-US" sz="4000">
              <a:latin typeface="Cambria" panose="02040503050406030204" pitchFamily="18" charset="0"/>
              <a:ea typeface="Cambria" panose="02040503050406030204" pitchFamily="18" charset="0"/>
            </a:endParaRPr>
          </a:p>
          <a:p>
            <a:pPr marL="1028700" lvl="1" indent="-571500">
              <a:buFont typeface="Arial" panose="020B0604020202020204" pitchFamily="34" charset="0"/>
              <a:buChar char="•"/>
            </a:pPr>
            <a:r>
              <a:rPr lang="en-US" sz="4000">
                <a:latin typeface="Cambria"/>
                <a:ea typeface="Cambria"/>
              </a:rPr>
              <a:t>12:30 pm – 2:15 pm CDT</a:t>
            </a:r>
          </a:p>
          <a:p>
            <a:pPr marL="1028700" lvl="1" indent="-571500">
              <a:buFont typeface="Arial" panose="020B0604020202020204" pitchFamily="34" charset="0"/>
              <a:buChar char="•"/>
            </a:pPr>
            <a:r>
              <a:rPr lang="en-US" sz="4000">
                <a:latin typeface="Cambria"/>
                <a:ea typeface="Cambria"/>
              </a:rPr>
              <a:t>1:30 pm – 3:15 pm EDT</a:t>
            </a:r>
          </a:p>
          <a:p>
            <a:endParaRPr lang="en-US" sz="4000">
              <a:latin typeface="Cambria" panose="02040503050406030204" pitchFamily="18" charset="0"/>
              <a:ea typeface="Cambria" panose="02040503050406030204" pitchFamily="18" charset="0"/>
            </a:endParaRPr>
          </a:p>
          <a:p>
            <a:r>
              <a:rPr lang="en-US" sz="4000" b="1">
                <a:latin typeface="Cambria"/>
                <a:ea typeface="Cambria"/>
              </a:rPr>
              <a:t>Wednesday</a:t>
            </a:r>
            <a:r>
              <a:rPr lang="en-US" sz="4000">
                <a:latin typeface="Cambria"/>
                <a:ea typeface="Cambria"/>
              </a:rPr>
              <a:t>  </a:t>
            </a:r>
            <a:endParaRPr lang="en-US" sz="4000">
              <a:latin typeface="Cambria" panose="02040503050406030204" pitchFamily="18" charset="0"/>
              <a:ea typeface="Cambria" panose="02040503050406030204" pitchFamily="18" charset="0"/>
            </a:endParaRPr>
          </a:p>
          <a:p>
            <a:pPr marL="1028700" lvl="1" indent="-571500">
              <a:buFont typeface="Arial" panose="020B0604020202020204" pitchFamily="34" charset="0"/>
              <a:buChar char="•"/>
            </a:pPr>
            <a:r>
              <a:rPr lang="en-US" sz="4000">
                <a:latin typeface="Cambria"/>
                <a:ea typeface="Cambria"/>
              </a:rPr>
              <a:t>1:00 pm – 2:30 pm CDT</a:t>
            </a:r>
          </a:p>
          <a:p>
            <a:pPr marL="1028700" lvl="1" indent="-571500">
              <a:buFont typeface="Arial" panose="020B0604020202020204" pitchFamily="34" charset="0"/>
              <a:buChar char="•"/>
            </a:pPr>
            <a:r>
              <a:rPr lang="en-US" sz="4000">
                <a:latin typeface="Cambria"/>
                <a:ea typeface="Cambria"/>
              </a:rPr>
              <a:t>2:00 pm – 3:30 pm EDT</a:t>
            </a:r>
          </a:p>
          <a:p>
            <a:pPr marL="1028700" lvl="1" indent="-571500">
              <a:buFont typeface="Arial" panose="020B0604020202020204" pitchFamily="34" charset="0"/>
              <a:buChar char="•"/>
            </a:pPr>
            <a:r>
              <a:rPr lang="en-US" sz="4000" b="1">
                <a:latin typeface="Cambria"/>
                <a:ea typeface="Cambria"/>
              </a:rPr>
              <a:t>Actions and Accomplishments Due</a:t>
            </a:r>
            <a:endParaRPr lang="en-US" sz="4000" b="1">
              <a:latin typeface="Cambria" panose="02040503050406030204" pitchFamily="18" charset="0"/>
              <a:ea typeface="Cambria" panose="02040503050406030204" pitchFamily="18" charset="0"/>
            </a:endParaRPr>
          </a:p>
        </p:txBody>
      </p:sp>
      <p:sp>
        <p:nvSpPr>
          <p:cNvPr id="9" name="TextBox 1">
            <a:extLst>
              <a:ext uri="{FF2B5EF4-FFF2-40B4-BE49-F238E27FC236}">
                <a16:creationId xmlns:a16="http://schemas.microsoft.com/office/drawing/2014/main" id="{C22F369A-5EA4-479A-81A9-BB9C08618F54}"/>
              </a:ext>
            </a:extLst>
          </p:cNvPr>
          <p:cNvSpPr txBox="1">
            <a:spLocks noChangeArrowheads="1"/>
          </p:cNvSpPr>
          <p:nvPr/>
        </p:nvSpPr>
        <p:spPr bwMode="auto">
          <a:xfrm>
            <a:off x="4461023" y="8513805"/>
            <a:ext cx="7848600" cy="954107"/>
          </a:xfrm>
          <a:prstGeom prst="rect">
            <a:avLst/>
          </a:prstGeom>
          <a:ln>
            <a:solidFill>
              <a:srgbClr val="3752A6"/>
            </a:solidFill>
          </a:ln>
        </p:spPr>
        <p:style>
          <a:lnRef idx="2">
            <a:schemeClr val="accent2"/>
          </a:lnRef>
          <a:fillRef idx="1">
            <a:schemeClr val="lt1"/>
          </a:fillRef>
          <a:effectRef idx="0">
            <a:schemeClr val="accent2"/>
          </a:effectRef>
          <a:fontRef idx="minor">
            <a:schemeClr val="dk1"/>
          </a:fontRef>
        </p:style>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defRPr/>
            </a:pPr>
            <a:r>
              <a:rPr lang="en-US" altLang="en-US" sz="2800">
                <a:latin typeface="Cambria" panose="02040503050406030204" pitchFamily="18" charset="0"/>
                <a:ea typeface="Cambria" panose="02040503050406030204" pitchFamily="18" charset="0"/>
              </a:rPr>
              <a:t>Plan for these times to include high priority discussions where Administrator input is needed.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3015" b="8773"/>
          <a:stretch>
            <a:fillRect/>
          </a:stretch>
        </p:blipFill>
        <p:spPr>
          <a:xfrm>
            <a:off x="254311" y="7860072"/>
            <a:ext cx="2419903" cy="2276245"/>
          </a:xfrm>
          <a:prstGeom prst="rect">
            <a:avLst/>
          </a:prstGeom>
        </p:spPr>
      </p:pic>
      <p:pic>
        <p:nvPicPr>
          <p:cNvPr id="3" name="Picture 3"/>
          <p:cNvPicPr>
            <a:picLocks noChangeAspect="1"/>
          </p:cNvPicPr>
          <p:nvPr/>
        </p:nvPicPr>
        <p:blipFill>
          <a:blip r:embed="rId3"/>
          <a:srcRect/>
          <a:stretch>
            <a:fillRect/>
          </a:stretch>
        </p:blipFill>
        <p:spPr>
          <a:xfrm>
            <a:off x="14158217" y="7860072"/>
            <a:ext cx="3761570" cy="2158201"/>
          </a:xfrm>
          <a:prstGeom prst="rect">
            <a:avLst/>
          </a:prstGeom>
        </p:spPr>
      </p:pic>
      <p:grpSp>
        <p:nvGrpSpPr>
          <p:cNvPr id="4" name="Group 4"/>
          <p:cNvGrpSpPr/>
          <p:nvPr/>
        </p:nvGrpSpPr>
        <p:grpSpPr>
          <a:xfrm>
            <a:off x="0" y="0"/>
            <a:ext cx="18288000" cy="1430735"/>
            <a:chOff x="0" y="0"/>
            <a:chExt cx="6186311" cy="483977"/>
          </a:xfrm>
        </p:grpSpPr>
        <p:sp>
          <p:nvSpPr>
            <p:cNvPr id="5" name="Freeform 5"/>
            <p:cNvSpPr/>
            <p:nvPr/>
          </p:nvSpPr>
          <p:spPr>
            <a:xfrm>
              <a:off x="0" y="0"/>
              <a:ext cx="6186311" cy="483977"/>
            </a:xfrm>
            <a:custGeom>
              <a:avLst/>
              <a:gdLst/>
              <a:ahLst/>
              <a:cxnLst/>
              <a:rect l="l" t="t" r="r" b="b"/>
              <a:pathLst>
                <a:path w="6186311" h="483977">
                  <a:moveTo>
                    <a:pt x="0" y="0"/>
                  </a:moveTo>
                  <a:lnTo>
                    <a:pt x="6186311" y="0"/>
                  </a:lnTo>
                  <a:lnTo>
                    <a:pt x="6186311" y="483977"/>
                  </a:lnTo>
                  <a:lnTo>
                    <a:pt x="0" y="483977"/>
                  </a:lnTo>
                  <a:close/>
                </a:path>
              </a:pathLst>
            </a:custGeom>
            <a:solidFill>
              <a:srgbClr val="94BF36"/>
            </a:solidFill>
          </p:spPr>
        </p:sp>
      </p:grpSp>
      <p:sp>
        <p:nvSpPr>
          <p:cNvPr id="6" name="TextBox 5">
            <a:extLst>
              <a:ext uri="{FF2B5EF4-FFF2-40B4-BE49-F238E27FC236}">
                <a16:creationId xmlns:a16="http://schemas.microsoft.com/office/drawing/2014/main" id="{90305BFE-F547-4845-8C48-57B51A5527C2}"/>
              </a:ext>
            </a:extLst>
          </p:cNvPr>
          <p:cNvSpPr txBox="1"/>
          <p:nvPr/>
        </p:nvSpPr>
        <p:spPr>
          <a:xfrm>
            <a:off x="609600" y="253702"/>
            <a:ext cx="16992600" cy="923330"/>
          </a:xfrm>
          <a:prstGeom prst="rect">
            <a:avLst/>
          </a:prstGeom>
          <a:noFill/>
        </p:spPr>
        <p:txBody>
          <a:bodyPr wrap="square">
            <a:spAutoFit/>
          </a:bodyPr>
          <a:lstStyle/>
          <a:p>
            <a:r>
              <a:rPr lang="en-US" sz="5400">
                <a:solidFill>
                  <a:srgbClr val="3752A6"/>
                </a:solidFill>
                <a:latin typeface="Cambria" panose="02040503050406030204" pitchFamily="18" charset="0"/>
                <a:ea typeface="Cambria" panose="02040503050406030204" pitchFamily="18" charset="0"/>
              </a:rPr>
              <a:t>Do You Know?</a:t>
            </a:r>
          </a:p>
        </p:txBody>
      </p:sp>
      <p:sp>
        <p:nvSpPr>
          <p:cNvPr id="7" name="TextBox 6">
            <a:extLst>
              <a:ext uri="{FF2B5EF4-FFF2-40B4-BE49-F238E27FC236}">
                <a16:creationId xmlns:a16="http://schemas.microsoft.com/office/drawing/2014/main" id="{2B196D89-C760-49C0-9759-EC50A3D74DF3}"/>
              </a:ext>
            </a:extLst>
          </p:cNvPr>
          <p:cNvSpPr txBox="1"/>
          <p:nvPr/>
        </p:nvSpPr>
        <p:spPr>
          <a:xfrm>
            <a:off x="1219200" y="3019842"/>
            <a:ext cx="8839199" cy="2123658"/>
          </a:xfrm>
          <a:prstGeom prst="rect">
            <a:avLst/>
          </a:prstGeom>
          <a:noFill/>
        </p:spPr>
        <p:txBody>
          <a:bodyPr wrap="square" rtlCol="0">
            <a:spAutoFit/>
          </a:bodyPr>
          <a:lstStyle/>
          <a:p>
            <a:r>
              <a:rPr lang="en-US" sz="6600">
                <a:latin typeface="Cambria" panose="02040503050406030204" pitchFamily="18" charset="0"/>
                <a:ea typeface="Cambria" panose="02040503050406030204" pitchFamily="18" charset="0"/>
              </a:rPr>
              <a:t>How many committees make-up the SR-PLN?</a:t>
            </a:r>
          </a:p>
        </p:txBody>
      </p:sp>
      <p:sp>
        <p:nvSpPr>
          <p:cNvPr id="8" name="TextBox 7">
            <a:extLst>
              <a:ext uri="{FF2B5EF4-FFF2-40B4-BE49-F238E27FC236}">
                <a16:creationId xmlns:a16="http://schemas.microsoft.com/office/drawing/2014/main" id="{4F59AC10-A5D6-45F2-B856-7606C49E4021}"/>
              </a:ext>
            </a:extLst>
          </p:cNvPr>
          <p:cNvSpPr txBox="1"/>
          <p:nvPr/>
        </p:nvSpPr>
        <p:spPr>
          <a:xfrm>
            <a:off x="10668000" y="3296841"/>
            <a:ext cx="5714999" cy="1569660"/>
          </a:xfrm>
          <a:prstGeom prst="rect">
            <a:avLst/>
          </a:prstGeom>
          <a:noFill/>
        </p:spPr>
        <p:txBody>
          <a:bodyPr wrap="square" rtlCol="0">
            <a:spAutoFit/>
          </a:bodyPr>
          <a:lstStyle/>
          <a:p>
            <a:r>
              <a:rPr lang="en-US" sz="9600">
                <a:latin typeface="Cambria" panose="02040503050406030204" pitchFamily="18" charset="0"/>
                <a:ea typeface="Cambria" panose="02040503050406030204" pitchFamily="18" charset="0"/>
              </a:rPr>
              <a:t>Eight (8)</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3015" b="8773"/>
          <a:stretch>
            <a:fillRect/>
          </a:stretch>
        </p:blipFill>
        <p:spPr>
          <a:xfrm>
            <a:off x="254311" y="7860072"/>
            <a:ext cx="2419903" cy="2276245"/>
          </a:xfrm>
          <a:prstGeom prst="rect">
            <a:avLst/>
          </a:prstGeom>
        </p:spPr>
      </p:pic>
      <p:pic>
        <p:nvPicPr>
          <p:cNvPr id="3" name="Picture 3"/>
          <p:cNvPicPr>
            <a:picLocks noChangeAspect="1"/>
          </p:cNvPicPr>
          <p:nvPr/>
        </p:nvPicPr>
        <p:blipFill>
          <a:blip r:embed="rId3"/>
          <a:srcRect/>
          <a:stretch>
            <a:fillRect/>
          </a:stretch>
        </p:blipFill>
        <p:spPr>
          <a:xfrm>
            <a:off x="14158217" y="7860072"/>
            <a:ext cx="3761570" cy="2158201"/>
          </a:xfrm>
          <a:prstGeom prst="rect">
            <a:avLst/>
          </a:prstGeom>
        </p:spPr>
      </p:pic>
      <p:grpSp>
        <p:nvGrpSpPr>
          <p:cNvPr id="4" name="Group 4"/>
          <p:cNvGrpSpPr/>
          <p:nvPr/>
        </p:nvGrpSpPr>
        <p:grpSpPr>
          <a:xfrm>
            <a:off x="0" y="0"/>
            <a:ext cx="18288000" cy="1430735"/>
            <a:chOff x="0" y="0"/>
            <a:chExt cx="6186311" cy="483977"/>
          </a:xfrm>
        </p:grpSpPr>
        <p:sp>
          <p:nvSpPr>
            <p:cNvPr id="5" name="Freeform 5"/>
            <p:cNvSpPr/>
            <p:nvPr/>
          </p:nvSpPr>
          <p:spPr>
            <a:xfrm>
              <a:off x="0" y="0"/>
              <a:ext cx="6186311" cy="483977"/>
            </a:xfrm>
            <a:custGeom>
              <a:avLst/>
              <a:gdLst/>
              <a:ahLst/>
              <a:cxnLst/>
              <a:rect l="l" t="t" r="r" b="b"/>
              <a:pathLst>
                <a:path w="6186311" h="483977">
                  <a:moveTo>
                    <a:pt x="0" y="0"/>
                  </a:moveTo>
                  <a:lnTo>
                    <a:pt x="6186311" y="0"/>
                  </a:lnTo>
                  <a:lnTo>
                    <a:pt x="6186311" y="483977"/>
                  </a:lnTo>
                  <a:lnTo>
                    <a:pt x="0" y="483977"/>
                  </a:lnTo>
                  <a:close/>
                </a:path>
              </a:pathLst>
            </a:custGeom>
            <a:solidFill>
              <a:srgbClr val="94BF36"/>
            </a:solidFill>
          </p:spPr>
        </p:sp>
      </p:grpSp>
      <p:pic>
        <p:nvPicPr>
          <p:cNvPr id="6" name="Picture 6"/>
          <p:cNvPicPr>
            <a:picLocks noChangeAspect="1"/>
          </p:cNvPicPr>
          <p:nvPr/>
        </p:nvPicPr>
        <p:blipFill>
          <a:blip r:embed="rId4"/>
          <a:srcRect t="2556" b="4679"/>
          <a:stretch>
            <a:fillRect/>
          </a:stretch>
        </p:blipFill>
        <p:spPr>
          <a:xfrm>
            <a:off x="9448803" y="1826723"/>
            <a:ext cx="6780556" cy="5637360"/>
          </a:xfrm>
          <a:prstGeom prst="rect">
            <a:avLst/>
          </a:prstGeom>
        </p:spPr>
      </p:pic>
      <p:sp>
        <p:nvSpPr>
          <p:cNvPr id="7" name="TextBox 6">
            <a:extLst>
              <a:ext uri="{FF2B5EF4-FFF2-40B4-BE49-F238E27FC236}">
                <a16:creationId xmlns:a16="http://schemas.microsoft.com/office/drawing/2014/main" id="{CBA3FD06-7A02-45DF-B453-C3BE0E0F7C30}"/>
              </a:ext>
            </a:extLst>
          </p:cNvPr>
          <p:cNvSpPr txBox="1"/>
          <p:nvPr/>
        </p:nvSpPr>
        <p:spPr>
          <a:xfrm>
            <a:off x="609600" y="253702"/>
            <a:ext cx="16992600" cy="923330"/>
          </a:xfrm>
          <a:prstGeom prst="rect">
            <a:avLst/>
          </a:prstGeom>
          <a:noFill/>
        </p:spPr>
        <p:txBody>
          <a:bodyPr wrap="square">
            <a:spAutoFit/>
          </a:bodyPr>
          <a:lstStyle/>
          <a:p>
            <a:r>
              <a:rPr lang="en-US" sz="5400">
                <a:solidFill>
                  <a:srgbClr val="3752A6"/>
                </a:solidFill>
                <a:latin typeface="Cambria" panose="02040503050406030204" pitchFamily="18" charset="0"/>
                <a:ea typeface="Cambria" panose="02040503050406030204" pitchFamily="18" charset="0"/>
              </a:rPr>
              <a:t>Do You Know?</a:t>
            </a:r>
          </a:p>
        </p:txBody>
      </p:sp>
      <p:sp>
        <p:nvSpPr>
          <p:cNvPr id="8" name="TextBox 7">
            <a:extLst>
              <a:ext uri="{FF2B5EF4-FFF2-40B4-BE49-F238E27FC236}">
                <a16:creationId xmlns:a16="http://schemas.microsoft.com/office/drawing/2014/main" id="{2ADD52D5-2B06-40AA-8161-770DF8C375EA}"/>
              </a:ext>
            </a:extLst>
          </p:cNvPr>
          <p:cNvSpPr txBox="1"/>
          <p:nvPr/>
        </p:nvSpPr>
        <p:spPr>
          <a:xfrm>
            <a:off x="761999" y="2552700"/>
            <a:ext cx="8077199" cy="3754874"/>
          </a:xfrm>
          <a:prstGeom prst="rect">
            <a:avLst/>
          </a:prstGeom>
          <a:noFill/>
        </p:spPr>
        <p:txBody>
          <a:bodyPr wrap="square" rtlCol="0">
            <a:spAutoFit/>
          </a:bodyPr>
          <a:lstStyle/>
          <a:p>
            <a:r>
              <a:rPr lang="en-US" sz="6600">
                <a:latin typeface="Cambria" panose="02040503050406030204" pitchFamily="18" charset="0"/>
                <a:ea typeface="Cambria" panose="02040503050406030204" pitchFamily="18" charset="0"/>
              </a:rPr>
              <a:t>The name of the committees that make-up the SR-PLN?</a:t>
            </a:r>
          </a:p>
          <a:p>
            <a:endParaRPr lang="en-US" sz="4000">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3015" b="8773"/>
          <a:stretch>
            <a:fillRect/>
          </a:stretch>
        </p:blipFill>
        <p:spPr>
          <a:xfrm>
            <a:off x="254311" y="7860072"/>
            <a:ext cx="2419903" cy="2276245"/>
          </a:xfrm>
          <a:prstGeom prst="rect">
            <a:avLst/>
          </a:prstGeom>
        </p:spPr>
      </p:pic>
      <p:pic>
        <p:nvPicPr>
          <p:cNvPr id="3" name="Picture 3"/>
          <p:cNvPicPr>
            <a:picLocks noChangeAspect="1"/>
          </p:cNvPicPr>
          <p:nvPr/>
        </p:nvPicPr>
        <p:blipFill>
          <a:blip r:embed="rId3"/>
          <a:srcRect/>
          <a:stretch>
            <a:fillRect/>
          </a:stretch>
        </p:blipFill>
        <p:spPr>
          <a:xfrm>
            <a:off x="14158217" y="7860072"/>
            <a:ext cx="3761570" cy="2158201"/>
          </a:xfrm>
          <a:prstGeom prst="rect">
            <a:avLst/>
          </a:prstGeom>
        </p:spPr>
      </p:pic>
      <p:grpSp>
        <p:nvGrpSpPr>
          <p:cNvPr id="4" name="Group 4"/>
          <p:cNvGrpSpPr/>
          <p:nvPr/>
        </p:nvGrpSpPr>
        <p:grpSpPr>
          <a:xfrm>
            <a:off x="0" y="0"/>
            <a:ext cx="18288000" cy="1430735"/>
            <a:chOff x="0" y="0"/>
            <a:chExt cx="6186311" cy="483977"/>
          </a:xfrm>
        </p:grpSpPr>
        <p:sp>
          <p:nvSpPr>
            <p:cNvPr id="5" name="Freeform 5"/>
            <p:cNvSpPr/>
            <p:nvPr/>
          </p:nvSpPr>
          <p:spPr>
            <a:xfrm>
              <a:off x="0" y="0"/>
              <a:ext cx="6186311" cy="483977"/>
            </a:xfrm>
            <a:custGeom>
              <a:avLst/>
              <a:gdLst/>
              <a:ahLst/>
              <a:cxnLst/>
              <a:rect l="l" t="t" r="r" b="b"/>
              <a:pathLst>
                <a:path w="6186311" h="483977">
                  <a:moveTo>
                    <a:pt x="0" y="0"/>
                  </a:moveTo>
                  <a:lnTo>
                    <a:pt x="6186311" y="0"/>
                  </a:lnTo>
                  <a:lnTo>
                    <a:pt x="6186311" y="483977"/>
                  </a:lnTo>
                  <a:lnTo>
                    <a:pt x="0" y="483977"/>
                  </a:lnTo>
                  <a:close/>
                </a:path>
              </a:pathLst>
            </a:custGeom>
            <a:solidFill>
              <a:srgbClr val="94BF36"/>
            </a:solidFill>
          </p:spPr>
        </p:sp>
      </p:grpSp>
      <p:pic>
        <p:nvPicPr>
          <p:cNvPr id="6" name="Picture 6"/>
          <p:cNvPicPr>
            <a:picLocks noChangeAspect="1"/>
          </p:cNvPicPr>
          <p:nvPr/>
        </p:nvPicPr>
        <p:blipFill>
          <a:blip r:embed="rId4"/>
          <a:srcRect l="6344" t="3820" b="4138"/>
          <a:stretch>
            <a:fillRect/>
          </a:stretch>
        </p:blipFill>
        <p:spPr>
          <a:xfrm>
            <a:off x="9698469" y="2153958"/>
            <a:ext cx="7312268" cy="4773695"/>
          </a:xfrm>
          <a:prstGeom prst="rect">
            <a:avLst/>
          </a:prstGeom>
        </p:spPr>
      </p:pic>
      <p:sp>
        <p:nvSpPr>
          <p:cNvPr id="7" name="TextBox 6">
            <a:extLst>
              <a:ext uri="{FF2B5EF4-FFF2-40B4-BE49-F238E27FC236}">
                <a16:creationId xmlns:a16="http://schemas.microsoft.com/office/drawing/2014/main" id="{8332444A-A654-4CC8-A9B1-9F2AA6DE5608}"/>
              </a:ext>
            </a:extLst>
          </p:cNvPr>
          <p:cNvSpPr txBox="1"/>
          <p:nvPr/>
        </p:nvSpPr>
        <p:spPr>
          <a:xfrm>
            <a:off x="609600" y="253702"/>
            <a:ext cx="16992600" cy="923330"/>
          </a:xfrm>
          <a:prstGeom prst="rect">
            <a:avLst/>
          </a:prstGeom>
          <a:noFill/>
        </p:spPr>
        <p:txBody>
          <a:bodyPr wrap="square">
            <a:spAutoFit/>
          </a:bodyPr>
          <a:lstStyle/>
          <a:p>
            <a:r>
              <a:rPr lang="en-US" sz="5400">
                <a:solidFill>
                  <a:srgbClr val="3752A6"/>
                </a:solidFill>
                <a:latin typeface="Cambria" panose="02040503050406030204" pitchFamily="18" charset="0"/>
                <a:ea typeface="Cambria" panose="02040503050406030204" pitchFamily="18" charset="0"/>
              </a:rPr>
              <a:t>Housekeeping Items: Optional State Reports</a:t>
            </a:r>
          </a:p>
        </p:txBody>
      </p:sp>
      <p:sp>
        <p:nvSpPr>
          <p:cNvPr id="8" name="TextBox 7">
            <a:extLst>
              <a:ext uri="{FF2B5EF4-FFF2-40B4-BE49-F238E27FC236}">
                <a16:creationId xmlns:a16="http://schemas.microsoft.com/office/drawing/2014/main" id="{C6E20597-C146-4F6A-9E16-BE9EB84AEA63}"/>
              </a:ext>
            </a:extLst>
          </p:cNvPr>
          <p:cNvSpPr txBox="1"/>
          <p:nvPr/>
        </p:nvSpPr>
        <p:spPr>
          <a:xfrm>
            <a:off x="762000" y="2075469"/>
            <a:ext cx="8839199" cy="5139869"/>
          </a:xfrm>
          <a:prstGeom prst="rect">
            <a:avLst/>
          </a:prstGeom>
          <a:noFill/>
        </p:spPr>
        <p:txBody>
          <a:bodyPr wrap="square" rtlCol="0">
            <a:spAutoFit/>
          </a:bodyPr>
          <a:lstStyle/>
          <a:p>
            <a:r>
              <a:rPr lang="en-US" sz="4800" b="1">
                <a:solidFill>
                  <a:srgbClr val="3752A6"/>
                </a:solidFill>
                <a:latin typeface="Cambria" panose="02040503050406030204" pitchFamily="18" charset="0"/>
                <a:ea typeface="Cambria" panose="02040503050406030204" pitchFamily="18" charset="0"/>
              </a:rPr>
              <a:t>Committee’s Choice</a:t>
            </a:r>
          </a:p>
          <a:p>
            <a:endParaRPr lang="en-US" sz="4000">
              <a:latin typeface="Cambria" panose="02040503050406030204" pitchFamily="18" charset="0"/>
              <a:ea typeface="Cambria" panose="02040503050406030204" pitchFamily="18" charset="0"/>
            </a:endParaRPr>
          </a:p>
          <a:p>
            <a:r>
              <a:rPr lang="en-US" sz="4000">
                <a:latin typeface="Cambria" panose="02040503050406030204" pitchFamily="18" charset="0"/>
                <a:ea typeface="Cambria" panose="02040503050406030204" pitchFamily="18" charset="0"/>
              </a:rPr>
              <a:t>Options to maximize meeting time:</a:t>
            </a:r>
          </a:p>
          <a:p>
            <a:endParaRPr lang="en-US" sz="4000">
              <a:latin typeface="Cambria" panose="02040503050406030204" pitchFamily="18" charset="0"/>
              <a:ea typeface="Cambria" panose="02040503050406030204" pitchFamily="18" charset="0"/>
            </a:endParaRPr>
          </a:p>
          <a:p>
            <a:pPr marL="1028700" lvl="1" indent="-571500">
              <a:buFont typeface="Arial" panose="020B0604020202020204" pitchFamily="34" charset="0"/>
              <a:buChar char="•"/>
            </a:pPr>
            <a:r>
              <a:rPr lang="en-US" sz="4000">
                <a:latin typeface="Cambria" panose="02040503050406030204" pitchFamily="18" charset="0"/>
                <a:ea typeface="Cambria" panose="02040503050406030204" pitchFamily="18" charset="0"/>
              </a:rPr>
              <a:t>Post online</a:t>
            </a:r>
          </a:p>
          <a:p>
            <a:pPr marL="1028700" lvl="1" indent="-571500">
              <a:buFont typeface="Arial" panose="020B0604020202020204" pitchFamily="34" charset="0"/>
              <a:buChar char="•"/>
            </a:pPr>
            <a:endParaRPr lang="en-US" sz="4000">
              <a:latin typeface="Cambria" panose="02040503050406030204" pitchFamily="18" charset="0"/>
              <a:ea typeface="Cambria" panose="02040503050406030204" pitchFamily="18" charset="0"/>
            </a:endParaRPr>
          </a:p>
          <a:p>
            <a:pPr marL="1028700" lvl="1" indent="-571500">
              <a:buFont typeface="Arial" panose="020B0604020202020204" pitchFamily="34" charset="0"/>
              <a:buChar char="•"/>
            </a:pPr>
            <a:r>
              <a:rPr lang="en-US" sz="4000">
                <a:latin typeface="Cambria" panose="02040503050406030204" pitchFamily="18" charset="0"/>
                <a:ea typeface="Cambria" panose="02040503050406030204" pitchFamily="18" charset="0"/>
              </a:rPr>
              <a:t>Review on a conference call prior to meeting</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xplosion: 8 Points 8">
            <a:extLst>
              <a:ext uri="{FF2B5EF4-FFF2-40B4-BE49-F238E27FC236}">
                <a16:creationId xmlns:a16="http://schemas.microsoft.com/office/drawing/2014/main" id="{625914AA-5628-474C-A272-ADD434A68E9B}"/>
              </a:ext>
            </a:extLst>
          </p:cNvPr>
          <p:cNvSpPr/>
          <p:nvPr/>
        </p:nvSpPr>
        <p:spPr>
          <a:xfrm>
            <a:off x="152400" y="2630680"/>
            <a:ext cx="3810000" cy="464642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p:cNvPicPr>
            <a:picLocks noChangeAspect="1"/>
          </p:cNvPicPr>
          <p:nvPr/>
        </p:nvPicPr>
        <p:blipFill>
          <a:blip r:embed="rId2"/>
          <a:srcRect r="3015" b="8773"/>
          <a:stretch>
            <a:fillRect/>
          </a:stretch>
        </p:blipFill>
        <p:spPr>
          <a:xfrm>
            <a:off x="254311" y="7860072"/>
            <a:ext cx="2419903" cy="2276245"/>
          </a:xfrm>
          <a:prstGeom prst="rect">
            <a:avLst/>
          </a:prstGeom>
        </p:spPr>
      </p:pic>
      <p:pic>
        <p:nvPicPr>
          <p:cNvPr id="3" name="Picture 3"/>
          <p:cNvPicPr>
            <a:picLocks noChangeAspect="1"/>
          </p:cNvPicPr>
          <p:nvPr/>
        </p:nvPicPr>
        <p:blipFill>
          <a:blip r:embed="rId3"/>
          <a:srcRect/>
          <a:stretch>
            <a:fillRect/>
          </a:stretch>
        </p:blipFill>
        <p:spPr>
          <a:xfrm>
            <a:off x="14158217" y="7860072"/>
            <a:ext cx="3761570" cy="2158201"/>
          </a:xfrm>
          <a:prstGeom prst="rect">
            <a:avLst/>
          </a:prstGeom>
        </p:spPr>
      </p:pic>
      <p:grpSp>
        <p:nvGrpSpPr>
          <p:cNvPr id="4" name="Group 4"/>
          <p:cNvGrpSpPr/>
          <p:nvPr/>
        </p:nvGrpSpPr>
        <p:grpSpPr>
          <a:xfrm>
            <a:off x="0" y="0"/>
            <a:ext cx="18288000" cy="2454489"/>
            <a:chOff x="0" y="0"/>
            <a:chExt cx="6186311" cy="830284"/>
          </a:xfrm>
        </p:grpSpPr>
        <p:sp>
          <p:nvSpPr>
            <p:cNvPr id="5" name="Freeform 5"/>
            <p:cNvSpPr/>
            <p:nvPr/>
          </p:nvSpPr>
          <p:spPr>
            <a:xfrm>
              <a:off x="0" y="0"/>
              <a:ext cx="6186311" cy="830284"/>
            </a:xfrm>
            <a:custGeom>
              <a:avLst/>
              <a:gdLst/>
              <a:ahLst/>
              <a:cxnLst/>
              <a:rect l="l" t="t" r="r" b="b"/>
              <a:pathLst>
                <a:path w="6186311" h="830284">
                  <a:moveTo>
                    <a:pt x="0" y="0"/>
                  </a:moveTo>
                  <a:lnTo>
                    <a:pt x="6186311" y="0"/>
                  </a:lnTo>
                  <a:lnTo>
                    <a:pt x="6186311" y="830284"/>
                  </a:lnTo>
                  <a:lnTo>
                    <a:pt x="0" y="830284"/>
                  </a:lnTo>
                  <a:close/>
                </a:path>
              </a:pathLst>
            </a:custGeom>
            <a:solidFill>
              <a:srgbClr val="94BF36"/>
            </a:solidFill>
          </p:spPr>
        </p:sp>
      </p:grpSp>
      <p:sp>
        <p:nvSpPr>
          <p:cNvPr id="6" name="TextBox 5">
            <a:extLst>
              <a:ext uri="{FF2B5EF4-FFF2-40B4-BE49-F238E27FC236}">
                <a16:creationId xmlns:a16="http://schemas.microsoft.com/office/drawing/2014/main" id="{6FB82209-8448-42C6-BE74-42BA93622F8E}"/>
              </a:ext>
            </a:extLst>
          </p:cNvPr>
          <p:cNvSpPr txBox="1"/>
          <p:nvPr/>
        </p:nvSpPr>
        <p:spPr>
          <a:xfrm>
            <a:off x="609600" y="253702"/>
            <a:ext cx="16992600" cy="1754326"/>
          </a:xfrm>
          <a:prstGeom prst="rect">
            <a:avLst/>
          </a:prstGeom>
          <a:noFill/>
        </p:spPr>
        <p:txBody>
          <a:bodyPr wrap="square" lIns="91440" tIns="45720" rIns="91440" bIns="45720" anchor="t">
            <a:spAutoFit/>
          </a:bodyPr>
          <a:lstStyle/>
          <a:p>
            <a:r>
              <a:rPr lang="en-US" sz="5400">
                <a:solidFill>
                  <a:srgbClr val="3752A6"/>
                </a:solidFill>
                <a:latin typeface="Cambria"/>
                <a:ea typeface="Cambria"/>
              </a:rPr>
              <a:t>Housekeeping Items:</a:t>
            </a:r>
          </a:p>
          <a:p>
            <a:r>
              <a:rPr lang="en-US" sz="5400">
                <a:solidFill>
                  <a:srgbClr val="3752A6"/>
                </a:solidFill>
                <a:latin typeface="Cambria"/>
                <a:ea typeface="Cambria"/>
              </a:rPr>
              <a:t>Update 2020-21 Plan of Work</a:t>
            </a:r>
          </a:p>
        </p:txBody>
      </p:sp>
      <p:sp>
        <p:nvSpPr>
          <p:cNvPr id="7" name="TextBox 6">
            <a:extLst>
              <a:ext uri="{FF2B5EF4-FFF2-40B4-BE49-F238E27FC236}">
                <a16:creationId xmlns:a16="http://schemas.microsoft.com/office/drawing/2014/main" id="{71341908-54FC-45FC-88EA-85CDFBD130E8}"/>
              </a:ext>
            </a:extLst>
          </p:cNvPr>
          <p:cNvSpPr txBox="1"/>
          <p:nvPr/>
        </p:nvSpPr>
        <p:spPr>
          <a:xfrm>
            <a:off x="4191000" y="2868162"/>
            <a:ext cx="13563600" cy="5016758"/>
          </a:xfrm>
          <a:prstGeom prst="rect">
            <a:avLst/>
          </a:prstGeom>
          <a:noFill/>
        </p:spPr>
        <p:txBody>
          <a:bodyPr wrap="square" lIns="91440" tIns="45720" rIns="91440" bIns="45720" rtlCol="0" anchor="t">
            <a:spAutoFit/>
          </a:bodyPr>
          <a:lstStyle/>
          <a:p>
            <a:pPr marL="571500" indent="-571500">
              <a:buFont typeface="Arial" panose="020B0604020202020204" pitchFamily="34" charset="0"/>
              <a:buChar char="•"/>
            </a:pPr>
            <a:r>
              <a:rPr lang="en-US" sz="4000">
                <a:latin typeface="Cambria"/>
                <a:ea typeface="Cambria"/>
              </a:rPr>
              <a:t>Due Wednesday, August 25th at 3pm CDT/4pm EDT</a:t>
            </a:r>
          </a:p>
          <a:p>
            <a:pPr marL="571500" indent="-571500">
              <a:buFont typeface="Arial" panose="020B0604020202020204" pitchFamily="34" charset="0"/>
              <a:buChar char="•"/>
            </a:pPr>
            <a:r>
              <a:rPr lang="en-US" sz="4000">
                <a:latin typeface="Cambria"/>
                <a:ea typeface="Cambria"/>
              </a:rPr>
              <a:t>Select “Committees” tab</a:t>
            </a:r>
          </a:p>
          <a:p>
            <a:pPr marL="571500" indent="-571500">
              <a:buFont typeface="Arial" panose="020B0604020202020204" pitchFamily="34" charset="0"/>
              <a:buChar char="•"/>
            </a:pPr>
            <a:r>
              <a:rPr lang="en-US" sz="4000">
                <a:latin typeface="Cambria"/>
                <a:ea typeface="Cambria"/>
              </a:rPr>
              <a:t>Select your committee</a:t>
            </a:r>
          </a:p>
          <a:p>
            <a:pPr marL="571500" indent="-571500">
              <a:buFont typeface="Arial" panose="020B0604020202020204" pitchFamily="34" charset="0"/>
              <a:buChar char="•"/>
            </a:pPr>
            <a:r>
              <a:rPr lang="en-US" sz="4000">
                <a:latin typeface="Cambria"/>
                <a:ea typeface="Cambria"/>
              </a:rPr>
              <a:t>Select “2020-21 Plan of Work” DOC</a:t>
            </a:r>
          </a:p>
          <a:p>
            <a:pPr marL="571500" indent="-571500">
              <a:buFont typeface="Arial" panose="020B0604020202020204" pitchFamily="34" charset="0"/>
              <a:buChar char="•"/>
            </a:pPr>
            <a:r>
              <a:rPr lang="en-US" sz="4000">
                <a:latin typeface="Cambria"/>
                <a:ea typeface="Cambria"/>
              </a:rPr>
              <a:t>Make changes to the last column &amp; other places as relevant</a:t>
            </a:r>
          </a:p>
          <a:p>
            <a:pPr marL="571500" indent="-571500">
              <a:buFont typeface="Arial" panose="020B0604020202020204" pitchFamily="34" charset="0"/>
              <a:buChar char="•"/>
            </a:pPr>
            <a:r>
              <a:rPr lang="en-US" sz="4000">
                <a:latin typeface="Cambria"/>
                <a:ea typeface="Cambria"/>
              </a:rPr>
              <a:t>E-mail to: </a:t>
            </a:r>
            <a:r>
              <a:rPr lang="en-US" sz="4000">
                <a:latin typeface="Cambria"/>
                <a:ea typeface="Cambria"/>
                <a:hlinkClick r:id="rId4"/>
              </a:rPr>
              <a:t>russ.garner@msstate.edu</a:t>
            </a:r>
            <a:endParaRPr lang="en-US" sz="4000">
              <a:latin typeface="Cambria"/>
              <a:ea typeface="Cambria"/>
            </a:endParaRPr>
          </a:p>
          <a:p>
            <a:endParaRPr lang="en-US" sz="4000">
              <a:latin typeface="Cambria" panose="02040503050406030204" pitchFamily="18" charset="0"/>
              <a:ea typeface="Cambria" panose="02040503050406030204" pitchFamily="18" charset="0"/>
            </a:endParaRPr>
          </a:p>
          <a:p>
            <a:pPr lvl="6"/>
            <a:r>
              <a:rPr lang="en-US" sz="4000">
                <a:latin typeface="Cambria"/>
                <a:ea typeface="Cambria"/>
                <a:hlinkClick r:id="rId5"/>
              </a:rPr>
              <a:t>http://srpln.misstate.edu/</a:t>
            </a:r>
            <a:r>
              <a:rPr lang="en-US" sz="4000">
                <a:latin typeface="Cambria"/>
                <a:ea typeface="Cambria"/>
              </a:rPr>
              <a:t>  </a:t>
            </a:r>
            <a:endParaRPr lang="en-US" sz="4000">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4069648E-5022-4335-BBAA-253D4C905B26}"/>
              </a:ext>
            </a:extLst>
          </p:cNvPr>
          <p:cNvSpPr txBox="1"/>
          <p:nvPr/>
        </p:nvSpPr>
        <p:spPr>
          <a:xfrm>
            <a:off x="1066800" y="3848100"/>
            <a:ext cx="1988414" cy="1815882"/>
          </a:xfrm>
          <a:prstGeom prst="rect">
            <a:avLst/>
          </a:prstGeom>
          <a:noFill/>
        </p:spPr>
        <p:txBody>
          <a:bodyPr wrap="square" rtlCol="0">
            <a:spAutoFit/>
          </a:bodyPr>
          <a:lstStyle/>
          <a:p>
            <a:pPr algn="ctr"/>
            <a:r>
              <a:rPr lang="en-US" sz="2800">
                <a:solidFill>
                  <a:schemeClr val="bg1">
                    <a:lumMod val="95000"/>
                  </a:schemeClr>
                </a:solidFill>
                <a:latin typeface="Cambria" panose="02040503050406030204" pitchFamily="18" charset="0"/>
                <a:ea typeface="Cambria" panose="02040503050406030204" pitchFamily="18" charset="0"/>
              </a:rPr>
              <a:t>Can be completed pre-conference!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3015" b="8773"/>
          <a:stretch>
            <a:fillRect/>
          </a:stretch>
        </p:blipFill>
        <p:spPr>
          <a:xfrm>
            <a:off x="254311" y="7860072"/>
            <a:ext cx="2419903" cy="2276245"/>
          </a:xfrm>
          <a:prstGeom prst="rect">
            <a:avLst/>
          </a:prstGeom>
        </p:spPr>
      </p:pic>
      <p:pic>
        <p:nvPicPr>
          <p:cNvPr id="3" name="Picture 3"/>
          <p:cNvPicPr>
            <a:picLocks noChangeAspect="1"/>
          </p:cNvPicPr>
          <p:nvPr/>
        </p:nvPicPr>
        <p:blipFill>
          <a:blip r:embed="rId3"/>
          <a:srcRect/>
          <a:stretch>
            <a:fillRect/>
          </a:stretch>
        </p:blipFill>
        <p:spPr>
          <a:xfrm>
            <a:off x="14158217" y="7860072"/>
            <a:ext cx="3761570" cy="2158201"/>
          </a:xfrm>
          <a:prstGeom prst="rect">
            <a:avLst/>
          </a:prstGeom>
        </p:spPr>
      </p:pic>
      <p:grpSp>
        <p:nvGrpSpPr>
          <p:cNvPr id="4" name="Group 4"/>
          <p:cNvGrpSpPr/>
          <p:nvPr/>
        </p:nvGrpSpPr>
        <p:grpSpPr>
          <a:xfrm>
            <a:off x="0" y="0"/>
            <a:ext cx="18288000" cy="2454489"/>
            <a:chOff x="0" y="0"/>
            <a:chExt cx="6186311" cy="830284"/>
          </a:xfrm>
        </p:grpSpPr>
        <p:sp>
          <p:nvSpPr>
            <p:cNvPr id="5" name="Freeform 5"/>
            <p:cNvSpPr/>
            <p:nvPr/>
          </p:nvSpPr>
          <p:spPr>
            <a:xfrm>
              <a:off x="0" y="0"/>
              <a:ext cx="6186311" cy="830284"/>
            </a:xfrm>
            <a:custGeom>
              <a:avLst/>
              <a:gdLst/>
              <a:ahLst/>
              <a:cxnLst/>
              <a:rect l="l" t="t" r="r" b="b"/>
              <a:pathLst>
                <a:path w="6186311" h="830284">
                  <a:moveTo>
                    <a:pt x="0" y="0"/>
                  </a:moveTo>
                  <a:lnTo>
                    <a:pt x="6186311" y="0"/>
                  </a:lnTo>
                  <a:lnTo>
                    <a:pt x="6186311" y="830284"/>
                  </a:lnTo>
                  <a:lnTo>
                    <a:pt x="0" y="830284"/>
                  </a:lnTo>
                  <a:close/>
                </a:path>
              </a:pathLst>
            </a:custGeom>
            <a:solidFill>
              <a:srgbClr val="94BF36"/>
            </a:solidFill>
          </p:spPr>
        </p:sp>
      </p:grpSp>
      <p:grpSp>
        <p:nvGrpSpPr>
          <p:cNvPr id="6" name="Group 6"/>
          <p:cNvGrpSpPr/>
          <p:nvPr/>
        </p:nvGrpSpPr>
        <p:grpSpPr>
          <a:xfrm>
            <a:off x="12184105" y="3536134"/>
            <a:ext cx="5474417" cy="1739322"/>
            <a:chOff x="0" y="0"/>
            <a:chExt cx="7299223" cy="2319096"/>
          </a:xfrm>
        </p:grpSpPr>
        <p:pic>
          <p:nvPicPr>
            <p:cNvPr id="7" name="Picture 7"/>
            <p:cNvPicPr>
              <a:picLocks noChangeAspect="1"/>
            </p:cNvPicPr>
            <p:nvPr/>
          </p:nvPicPr>
          <p:blipFill>
            <a:blip r:embed="rId4"/>
            <a:srcRect t="3899" b="6824"/>
            <a:stretch>
              <a:fillRect/>
            </a:stretch>
          </p:blipFill>
          <p:spPr>
            <a:xfrm>
              <a:off x="0" y="0"/>
              <a:ext cx="7299223" cy="2319096"/>
            </a:xfrm>
            <a:prstGeom prst="rect">
              <a:avLst/>
            </a:prstGeom>
          </p:spPr>
        </p:pic>
        <p:pic>
          <p:nvPicPr>
            <p:cNvPr id="8" name="Picture 8"/>
            <p:cNvPicPr>
              <a:picLocks noChangeAspect="1"/>
            </p:cNvPicPr>
            <p:nvPr/>
          </p:nvPicPr>
          <p:blipFill>
            <a:blip r:embed="rId5"/>
            <a:srcRect/>
            <a:stretch>
              <a:fillRect/>
            </a:stretch>
          </p:blipFill>
          <p:spPr>
            <a:xfrm>
              <a:off x="195369" y="116462"/>
              <a:ext cx="851790" cy="808135"/>
            </a:xfrm>
            <a:prstGeom prst="rect">
              <a:avLst/>
            </a:prstGeom>
          </p:spPr>
        </p:pic>
      </p:grpSp>
      <p:sp>
        <p:nvSpPr>
          <p:cNvPr id="9" name="TextBox 8">
            <a:extLst>
              <a:ext uri="{FF2B5EF4-FFF2-40B4-BE49-F238E27FC236}">
                <a16:creationId xmlns:a16="http://schemas.microsoft.com/office/drawing/2014/main" id="{920B4D99-C9EF-4019-83E9-DF29B9BA7A05}"/>
              </a:ext>
            </a:extLst>
          </p:cNvPr>
          <p:cNvSpPr txBox="1"/>
          <p:nvPr/>
        </p:nvSpPr>
        <p:spPr>
          <a:xfrm>
            <a:off x="609600" y="253702"/>
            <a:ext cx="16992600" cy="1754326"/>
          </a:xfrm>
          <a:prstGeom prst="rect">
            <a:avLst/>
          </a:prstGeom>
          <a:noFill/>
        </p:spPr>
        <p:txBody>
          <a:bodyPr wrap="square" lIns="91440" tIns="45720" rIns="91440" bIns="45720" anchor="t">
            <a:spAutoFit/>
          </a:bodyPr>
          <a:lstStyle/>
          <a:p>
            <a:r>
              <a:rPr lang="en-US" sz="5400">
                <a:solidFill>
                  <a:srgbClr val="3752A6"/>
                </a:solidFill>
                <a:latin typeface="Cambria"/>
                <a:ea typeface="Cambria"/>
              </a:rPr>
              <a:t>Housekeeping Items:</a:t>
            </a:r>
            <a:br>
              <a:rPr lang="en-US" sz="5400">
                <a:latin typeface="Cambria" panose="02040503050406030204" pitchFamily="18" charset="0"/>
                <a:ea typeface="Cambria" panose="02040503050406030204" pitchFamily="18" charset="0"/>
              </a:rPr>
            </a:br>
            <a:r>
              <a:rPr lang="en-US" sz="5400">
                <a:solidFill>
                  <a:srgbClr val="3752A6"/>
                </a:solidFill>
                <a:latin typeface="Cambria"/>
                <a:ea typeface="Cambria"/>
              </a:rPr>
              <a:t>Create New 2021-22 Plan of Work</a:t>
            </a:r>
          </a:p>
        </p:txBody>
      </p:sp>
      <p:sp>
        <p:nvSpPr>
          <p:cNvPr id="10" name="TextBox 9">
            <a:extLst>
              <a:ext uri="{FF2B5EF4-FFF2-40B4-BE49-F238E27FC236}">
                <a16:creationId xmlns:a16="http://schemas.microsoft.com/office/drawing/2014/main" id="{266213C0-370F-4C2E-AD8D-770F3C43A6EF}"/>
              </a:ext>
            </a:extLst>
          </p:cNvPr>
          <p:cNvSpPr txBox="1"/>
          <p:nvPr/>
        </p:nvSpPr>
        <p:spPr>
          <a:xfrm>
            <a:off x="629478" y="2951047"/>
            <a:ext cx="11029122" cy="3970318"/>
          </a:xfrm>
          <a:prstGeom prst="rect">
            <a:avLst/>
          </a:prstGeom>
          <a:noFill/>
        </p:spPr>
        <p:txBody>
          <a:bodyPr wrap="square" lIns="91440" tIns="45720" rIns="91440" bIns="45720" rtlCol="0" anchor="t">
            <a:spAutoFit/>
          </a:bodyPr>
          <a:lstStyle/>
          <a:p>
            <a:pPr marL="571500" indent="-571500">
              <a:buFont typeface="Arial" panose="020B0604020202020204" pitchFamily="34" charset="0"/>
              <a:buChar char="•"/>
            </a:pPr>
            <a:r>
              <a:rPr lang="en-US" sz="3600">
                <a:latin typeface="Cambria"/>
                <a:ea typeface="Cambria"/>
              </a:rPr>
              <a:t>Due Wednesday, August 25th at 3pm CDT/4pm EDT</a:t>
            </a:r>
          </a:p>
          <a:p>
            <a:pPr marL="571500" indent="-571500">
              <a:buFont typeface="Arial" panose="020B0604020202020204" pitchFamily="34" charset="0"/>
              <a:buChar char="•"/>
            </a:pPr>
            <a:r>
              <a:rPr lang="en-US" sz="3600">
                <a:latin typeface="Cambria"/>
                <a:ea typeface="Cambria"/>
              </a:rPr>
              <a:t>Template posted on PLN site</a:t>
            </a:r>
          </a:p>
          <a:p>
            <a:pPr marL="571500" indent="-571500">
              <a:buFont typeface="Arial" panose="020B0604020202020204" pitchFamily="34" charset="0"/>
              <a:buChar char="•"/>
            </a:pPr>
            <a:r>
              <a:rPr lang="en-US" sz="3600">
                <a:latin typeface="Cambria"/>
                <a:ea typeface="Cambria"/>
              </a:rPr>
              <a:t>Include NEW officers &amp; PLC representatives</a:t>
            </a:r>
          </a:p>
          <a:p>
            <a:pPr marL="571500" indent="-571500">
              <a:buFont typeface="Arial" panose="020B0604020202020204" pitchFamily="34" charset="0"/>
              <a:buChar char="•"/>
            </a:pPr>
            <a:r>
              <a:rPr lang="en-US" sz="3600">
                <a:latin typeface="Cambria"/>
                <a:ea typeface="Cambria"/>
              </a:rPr>
              <a:t>Include conference call schedule (dates/times)</a:t>
            </a:r>
          </a:p>
          <a:p>
            <a:pPr marL="571500" indent="-571500">
              <a:buFont typeface="Arial" panose="020B0604020202020204" pitchFamily="34" charset="0"/>
              <a:buChar char="•"/>
            </a:pPr>
            <a:r>
              <a:rPr lang="en-US" sz="3600">
                <a:latin typeface="Cambria"/>
                <a:ea typeface="Cambria"/>
              </a:rPr>
              <a:t>If using virtual meeting links (such as Zoom) instead of conference calls, please provide link information. </a:t>
            </a:r>
          </a:p>
          <a:p>
            <a:pPr marL="571500" indent="-571500">
              <a:buFont typeface="Arial" panose="020B0604020202020204" pitchFamily="34" charset="0"/>
              <a:buChar char="•"/>
            </a:pPr>
            <a:r>
              <a:rPr lang="en-US" sz="3600">
                <a:latin typeface="Cambria"/>
                <a:ea typeface="Cambria"/>
              </a:rPr>
              <a:t>E-mail to </a:t>
            </a:r>
            <a:r>
              <a:rPr lang="en-US" sz="3600">
                <a:latin typeface="Cambria"/>
                <a:ea typeface="Cambria"/>
                <a:hlinkClick r:id="rId6"/>
              </a:rPr>
              <a:t>russ.garner@msstate.edu</a:t>
            </a:r>
            <a:r>
              <a:rPr lang="en-US" sz="3600">
                <a:latin typeface="Cambria"/>
                <a:ea typeface="Cambria"/>
              </a:rPr>
              <a:t>  </a:t>
            </a:r>
            <a:endParaRPr lang="en-US" sz="4000">
              <a:latin typeface="Cambria" panose="02040503050406030204" pitchFamily="18" charset="0"/>
              <a:ea typeface="Cambria" panose="020405030504060302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3015" b="8773"/>
          <a:stretch>
            <a:fillRect/>
          </a:stretch>
        </p:blipFill>
        <p:spPr>
          <a:xfrm>
            <a:off x="254311" y="7860072"/>
            <a:ext cx="2419903" cy="2276245"/>
          </a:xfrm>
          <a:prstGeom prst="rect">
            <a:avLst/>
          </a:prstGeom>
        </p:spPr>
      </p:pic>
      <p:pic>
        <p:nvPicPr>
          <p:cNvPr id="3" name="Picture 3"/>
          <p:cNvPicPr>
            <a:picLocks noChangeAspect="1"/>
          </p:cNvPicPr>
          <p:nvPr/>
        </p:nvPicPr>
        <p:blipFill>
          <a:blip r:embed="rId3"/>
          <a:srcRect/>
          <a:stretch>
            <a:fillRect/>
          </a:stretch>
        </p:blipFill>
        <p:spPr>
          <a:xfrm>
            <a:off x="14158217" y="7860072"/>
            <a:ext cx="3761570" cy="2158201"/>
          </a:xfrm>
          <a:prstGeom prst="rect">
            <a:avLst/>
          </a:prstGeom>
        </p:spPr>
      </p:pic>
      <p:grpSp>
        <p:nvGrpSpPr>
          <p:cNvPr id="4" name="Group 4"/>
          <p:cNvGrpSpPr/>
          <p:nvPr/>
        </p:nvGrpSpPr>
        <p:grpSpPr>
          <a:xfrm>
            <a:off x="0" y="0"/>
            <a:ext cx="18288000" cy="2454489"/>
            <a:chOff x="0" y="0"/>
            <a:chExt cx="6186311" cy="830284"/>
          </a:xfrm>
        </p:grpSpPr>
        <p:sp>
          <p:nvSpPr>
            <p:cNvPr id="5" name="Freeform 5"/>
            <p:cNvSpPr/>
            <p:nvPr/>
          </p:nvSpPr>
          <p:spPr>
            <a:xfrm>
              <a:off x="0" y="0"/>
              <a:ext cx="6186311" cy="830284"/>
            </a:xfrm>
            <a:custGeom>
              <a:avLst/>
              <a:gdLst/>
              <a:ahLst/>
              <a:cxnLst/>
              <a:rect l="l" t="t" r="r" b="b"/>
              <a:pathLst>
                <a:path w="6186311" h="830284">
                  <a:moveTo>
                    <a:pt x="0" y="0"/>
                  </a:moveTo>
                  <a:lnTo>
                    <a:pt x="6186311" y="0"/>
                  </a:lnTo>
                  <a:lnTo>
                    <a:pt x="6186311" y="830284"/>
                  </a:lnTo>
                  <a:lnTo>
                    <a:pt x="0" y="830284"/>
                  </a:lnTo>
                  <a:close/>
                </a:path>
              </a:pathLst>
            </a:custGeom>
            <a:solidFill>
              <a:srgbClr val="94BF36"/>
            </a:solidFill>
          </p:spPr>
        </p:sp>
      </p:grpSp>
      <p:pic>
        <p:nvPicPr>
          <p:cNvPr id="6" name="Picture 6"/>
          <p:cNvPicPr>
            <a:picLocks noChangeAspect="1"/>
          </p:cNvPicPr>
          <p:nvPr/>
        </p:nvPicPr>
        <p:blipFill>
          <a:blip r:embed="rId4"/>
          <a:srcRect b="38590"/>
          <a:stretch>
            <a:fillRect/>
          </a:stretch>
        </p:blipFill>
        <p:spPr>
          <a:xfrm>
            <a:off x="12446737" y="2893684"/>
            <a:ext cx="4812563" cy="3310755"/>
          </a:xfrm>
          <a:prstGeom prst="rect">
            <a:avLst/>
          </a:prstGeom>
        </p:spPr>
      </p:pic>
      <p:sp>
        <p:nvSpPr>
          <p:cNvPr id="7" name="TextBox 6">
            <a:extLst>
              <a:ext uri="{FF2B5EF4-FFF2-40B4-BE49-F238E27FC236}">
                <a16:creationId xmlns:a16="http://schemas.microsoft.com/office/drawing/2014/main" id="{843A544C-CBF5-4515-A98A-6A2E7CB709B7}"/>
              </a:ext>
            </a:extLst>
          </p:cNvPr>
          <p:cNvSpPr txBox="1"/>
          <p:nvPr/>
        </p:nvSpPr>
        <p:spPr>
          <a:xfrm>
            <a:off x="609600" y="253702"/>
            <a:ext cx="16992600" cy="1754326"/>
          </a:xfrm>
          <a:prstGeom prst="rect">
            <a:avLst/>
          </a:prstGeom>
          <a:noFill/>
        </p:spPr>
        <p:txBody>
          <a:bodyPr wrap="square">
            <a:spAutoFit/>
          </a:bodyPr>
          <a:lstStyle/>
          <a:p>
            <a:r>
              <a:rPr lang="en-US" sz="5400">
                <a:solidFill>
                  <a:srgbClr val="3752A6"/>
                </a:solidFill>
                <a:latin typeface="Cambria" panose="02040503050406030204" pitchFamily="18" charset="0"/>
                <a:ea typeface="Cambria" panose="02040503050406030204" pitchFamily="18" charset="0"/>
              </a:rPr>
              <a:t>Housekeeping Items:</a:t>
            </a:r>
            <a:br>
              <a:rPr lang="en-US" sz="5400">
                <a:solidFill>
                  <a:srgbClr val="3752A6"/>
                </a:solidFill>
                <a:latin typeface="Cambria" panose="02040503050406030204" pitchFamily="18" charset="0"/>
                <a:ea typeface="Cambria" panose="02040503050406030204" pitchFamily="18" charset="0"/>
              </a:rPr>
            </a:br>
            <a:r>
              <a:rPr lang="en-US" sz="5400">
                <a:solidFill>
                  <a:srgbClr val="3752A6"/>
                </a:solidFill>
                <a:latin typeface="Cambria" panose="02040503050406030204" pitchFamily="18" charset="0"/>
                <a:ea typeface="Cambria" panose="02040503050406030204" pitchFamily="18" charset="0"/>
              </a:rPr>
              <a:t>Elect Officers &amp; PLC Representatives</a:t>
            </a:r>
          </a:p>
        </p:txBody>
      </p:sp>
      <p:sp>
        <p:nvSpPr>
          <p:cNvPr id="8" name="TextBox 7">
            <a:extLst>
              <a:ext uri="{FF2B5EF4-FFF2-40B4-BE49-F238E27FC236}">
                <a16:creationId xmlns:a16="http://schemas.microsoft.com/office/drawing/2014/main" id="{B034B81B-EE7C-4FC8-AC70-ADE4189B5EC2}"/>
              </a:ext>
            </a:extLst>
          </p:cNvPr>
          <p:cNvSpPr txBox="1"/>
          <p:nvPr/>
        </p:nvSpPr>
        <p:spPr>
          <a:xfrm>
            <a:off x="838200" y="2736352"/>
            <a:ext cx="14020800" cy="4524315"/>
          </a:xfrm>
          <a:prstGeom prst="rect">
            <a:avLst/>
          </a:prstGeom>
          <a:noFill/>
        </p:spPr>
        <p:txBody>
          <a:bodyPr wrap="square" lIns="91440" tIns="45720" rIns="91440" bIns="45720" rtlCol="0" anchor="t">
            <a:spAutoFit/>
          </a:bodyPr>
          <a:lstStyle/>
          <a:p>
            <a:pPr marL="571500" indent="-571500">
              <a:buFont typeface="Arial" panose="020B0604020202020204" pitchFamily="34" charset="0"/>
              <a:buChar char="•"/>
            </a:pPr>
            <a:r>
              <a:rPr lang="en-US" sz="3600">
                <a:latin typeface="Cambria"/>
                <a:ea typeface="Cambria"/>
              </a:rPr>
              <a:t>Report new officers on 2021-2022 Plan of Work</a:t>
            </a:r>
          </a:p>
          <a:p>
            <a:pPr marL="571500" indent="-571500">
              <a:buFont typeface="Arial" panose="020B0604020202020204" pitchFamily="34" charset="0"/>
              <a:buChar char="•"/>
            </a:pPr>
            <a:endParaRPr lang="en-US" sz="3600">
              <a:latin typeface="Cambria" panose="02040503050406030204" pitchFamily="18" charset="0"/>
              <a:ea typeface="Cambria" panose="02040503050406030204" pitchFamily="18" charset="0"/>
            </a:endParaRPr>
          </a:p>
          <a:p>
            <a:pPr marL="571500" indent="-571500">
              <a:buFont typeface="Arial" panose="020B0604020202020204" pitchFamily="34" charset="0"/>
              <a:buChar char="•"/>
            </a:pPr>
            <a:r>
              <a:rPr lang="en-US" sz="3600">
                <a:latin typeface="Cambria"/>
                <a:ea typeface="Cambria"/>
              </a:rPr>
              <a:t>1862/1890 PLC Representatives: 3 years</a:t>
            </a:r>
          </a:p>
          <a:p>
            <a:pPr marL="571500" indent="-571500">
              <a:buFont typeface="Arial" panose="020B0604020202020204" pitchFamily="34" charset="0"/>
              <a:buChar char="•"/>
            </a:pPr>
            <a:endParaRPr lang="en-US" sz="3600">
              <a:latin typeface="Cambria" panose="02040503050406030204" pitchFamily="18" charset="0"/>
              <a:ea typeface="Cambria" panose="02040503050406030204" pitchFamily="18" charset="0"/>
            </a:endParaRPr>
          </a:p>
          <a:p>
            <a:pPr marL="571500" indent="-571500">
              <a:buFont typeface="Arial" panose="020B0604020202020204" pitchFamily="34" charset="0"/>
              <a:buChar char="•"/>
            </a:pPr>
            <a:r>
              <a:rPr lang="en-US" sz="3600">
                <a:latin typeface="Cambria"/>
                <a:ea typeface="Cambria"/>
              </a:rPr>
              <a:t>Officers: 1 year, but can move up chain </a:t>
            </a:r>
            <a:endParaRPr lang="en-US" sz="3600">
              <a:latin typeface="Cambria" panose="02040503050406030204" pitchFamily="18" charset="0"/>
              <a:ea typeface="Cambria" panose="02040503050406030204" pitchFamily="18" charset="0"/>
            </a:endParaRPr>
          </a:p>
          <a:p>
            <a:pPr marL="571500" indent="-571500">
              <a:buFont typeface="Arial" panose="020B0604020202020204" pitchFamily="34" charset="0"/>
              <a:buChar char="•"/>
            </a:pPr>
            <a:endParaRPr lang="en-US" sz="3600">
              <a:latin typeface="Cambria" panose="02040503050406030204" pitchFamily="18" charset="0"/>
              <a:ea typeface="Cambria" panose="02040503050406030204" pitchFamily="18" charset="0"/>
            </a:endParaRPr>
          </a:p>
          <a:p>
            <a:pPr marL="571500" indent="-571500">
              <a:buFont typeface="Arial" panose="020B0604020202020204" pitchFamily="34" charset="0"/>
              <a:buChar char="•"/>
            </a:pPr>
            <a:r>
              <a:rPr lang="en-US" sz="3600">
                <a:latin typeface="Cambria"/>
                <a:ea typeface="Cambria"/>
              </a:rPr>
              <a:t>New 1890/1862 PLC Reps. and current Reps. to PLC virtual meeting Thursday, August 26th, 8:30 a.m. Central/9:30 a.m. Eastern </a:t>
            </a:r>
            <a:endParaRPr lang="en-US" sz="4000">
              <a:latin typeface="Cambria" panose="02040503050406030204" pitchFamily="18" charset="0"/>
              <a:ea typeface="Cambria" panose="020405030504060302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3015" b="8773"/>
          <a:stretch>
            <a:fillRect/>
          </a:stretch>
        </p:blipFill>
        <p:spPr>
          <a:xfrm>
            <a:off x="254311" y="7860072"/>
            <a:ext cx="2419903" cy="2276245"/>
          </a:xfrm>
          <a:prstGeom prst="rect">
            <a:avLst/>
          </a:prstGeom>
        </p:spPr>
      </p:pic>
      <p:pic>
        <p:nvPicPr>
          <p:cNvPr id="3" name="Picture 3"/>
          <p:cNvPicPr>
            <a:picLocks noChangeAspect="1"/>
          </p:cNvPicPr>
          <p:nvPr/>
        </p:nvPicPr>
        <p:blipFill>
          <a:blip r:embed="rId3"/>
          <a:srcRect/>
          <a:stretch>
            <a:fillRect/>
          </a:stretch>
        </p:blipFill>
        <p:spPr>
          <a:xfrm>
            <a:off x="14158217" y="7860072"/>
            <a:ext cx="3761570" cy="2158201"/>
          </a:xfrm>
          <a:prstGeom prst="rect">
            <a:avLst/>
          </a:prstGeom>
        </p:spPr>
      </p:pic>
      <p:grpSp>
        <p:nvGrpSpPr>
          <p:cNvPr id="4" name="Group 4"/>
          <p:cNvGrpSpPr/>
          <p:nvPr/>
        </p:nvGrpSpPr>
        <p:grpSpPr>
          <a:xfrm>
            <a:off x="0" y="0"/>
            <a:ext cx="18288000" cy="1430735"/>
            <a:chOff x="0" y="0"/>
            <a:chExt cx="6186311" cy="483977"/>
          </a:xfrm>
        </p:grpSpPr>
        <p:sp>
          <p:nvSpPr>
            <p:cNvPr id="5" name="Freeform 5"/>
            <p:cNvSpPr/>
            <p:nvPr/>
          </p:nvSpPr>
          <p:spPr>
            <a:xfrm>
              <a:off x="0" y="0"/>
              <a:ext cx="6186311" cy="483977"/>
            </a:xfrm>
            <a:custGeom>
              <a:avLst/>
              <a:gdLst/>
              <a:ahLst/>
              <a:cxnLst/>
              <a:rect l="l" t="t" r="r" b="b"/>
              <a:pathLst>
                <a:path w="6186311" h="483977">
                  <a:moveTo>
                    <a:pt x="0" y="0"/>
                  </a:moveTo>
                  <a:lnTo>
                    <a:pt x="6186311" y="0"/>
                  </a:lnTo>
                  <a:lnTo>
                    <a:pt x="6186311" y="483977"/>
                  </a:lnTo>
                  <a:lnTo>
                    <a:pt x="0" y="483977"/>
                  </a:lnTo>
                  <a:close/>
                </a:path>
              </a:pathLst>
            </a:custGeom>
            <a:solidFill>
              <a:srgbClr val="94BF36"/>
            </a:solidFill>
          </p:spPr>
        </p:sp>
      </p:grpSp>
      <p:pic>
        <p:nvPicPr>
          <p:cNvPr id="6" name="Picture 6"/>
          <p:cNvPicPr>
            <a:picLocks noChangeAspect="1"/>
          </p:cNvPicPr>
          <p:nvPr/>
        </p:nvPicPr>
        <p:blipFill>
          <a:blip r:embed="rId4"/>
          <a:srcRect t="1428" r="2294" b="3003"/>
          <a:stretch>
            <a:fillRect/>
          </a:stretch>
        </p:blipFill>
        <p:spPr>
          <a:xfrm>
            <a:off x="9144000" y="1923088"/>
            <a:ext cx="5625704" cy="5524180"/>
          </a:xfrm>
          <a:prstGeom prst="rect">
            <a:avLst/>
          </a:prstGeom>
        </p:spPr>
      </p:pic>
      <p:sp>
        <p:nvSpPr>
          <p:cNvPr id="7" name="TextBox 6">
            <a:extLst>
              <a:ext uri="{FF2B5EF4-FFF2-40B4-BE49-F238E27FC236}">
                <a16:creationId xmlns:a16="http://schemas.microsoft.com/office/drawing/2014/main" id="{FBC4057C-F57A-42EE-8028-BE3E518DA1E7}"/>
              </a:ext>
            </a:extLst>
          </p:cNvPr>
          <p:cNvSpPr txBox="1"/>
          <p:nvPr/>
        </p:nvSpPr>
        <p:spPr>
          <a:xfrm>
            <a:off x="609600" y="253702"/>
            <a:ext cx="16992600" cy="923330"/>
          </a:xfrm>
          <a:prstGeom prst="rect">
            <a:avLst/>
          </a:prstGeom>
          <a:noFill/>
        </p:spPr>
        <p:txBody>
          <a:bodyPr wrap="square">
            <a:spAutoFit/>
          </a:bodyPr>
          <a:lstStyle/>
          <a:p>
            <a:r>
              <a:rPr lang="en-US" sz="5400">
                <a:solidFill>
                  <a:srgbClr val="3752A6"/>
                </a:solidFill>
                <a:latin typeface="Cambria" panose="02040503050406030204" pitchFamily="18" charset="0"/>
                <a:ea typeface="Cambria" panose="02040503050406030204" pitchFamily="18" charset="0"/>
              </a:rPr>
              <a:t>Do You Know?</a:t>
            </a:r>
          </a:p>
        </p:txBody>
      </p:sp>
      <p:sp>
        <p:nvSpPr>
          <p:cNvPr id="8" name="TextBox 7">
            <a:extLst>
              <a:ext uri="{FF2B5EF4-FFF2-40B4-BE49-F238E27FC236}">
                <a16:creationId xmlns:a16="http://schemas.microsoft.com/office/drawing/2014/main" id="{054B7519-527A-4200-BC0D-0D335C485FEE}"/>
              </a:ext>
            </a:extLst>
          </p:cNvPr>
          <p:cNvSpPr txBox="1"/>
          <p:nvPr/>
        </p:nvSpPr>
        <p:spPr>
          <a:xfrm>
            <a:off x="762000" y="2781300"/>
            <a:ext cx="8077200" cy="3139321"/>
          </a:xfrm>
          <a:prstGeom prst="rect">
            <a:avLst/>
          </a:prstGeom>
          <a:noFill/>
        </p:spPr>
        <p:txBody>
          <a:bodyPr wrap="square" rtlCol="0">
            <a:spAutoFit/>
          </a:bodyPr>
          <a:lstStyle/>
          <a:p>
            <a:r>
              <a:rPr lang="en-US" sz="6600">
                <a:latin typeface="Cambria" panose="02040503050406030204" pitchFamily="18" charset="0"/>
                <a:ea typeface="Cambria" panose="02040503050406030204" pitchFamily="18" charset="0"/>
              </a:rPr>
              <a:t>The states/territories that participate</a:t>
            </a:r>
          </a:p>
          <a:p>
            <a:r>
              <a:rPr lang="en-US" sz="6600">
                <a:latin typeface="Cambria" panose="02040503050406030204" pitchFamily="18" charset="0"/>
                <a:ea typeface="Cambria" panose="02040503050406030204" pitchFamily="18" charset="0"/>
              </a:rPr>
              <a:t>in the SR-PLN?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3015" b="8773"/>
          <a:stretch>
            <a:fillRect/>
          </a:stretch>
        </p:blipFill>
        <p:spPr>
          <a:xfrm>
            <a:off x="254311" y="7860072"/>
            <a:ext cx="2419903" cy="2276245"/>
          </a:xfrm>
          <a:prstGeom prst="rect">
            <a:avLst/>
          </a:prstGeom>
        </p:spPr>
      </p:pic>
      <p:pic>
        <p:nvPicPr>
          <p:cNvPr id="3" name="Picture 3"/>
          <p:cNvPicPr>
            <a:picLocks noChangeAspect="1"/>
          </p:cNvPicPr>
          <p:nvPr/>
        </p:nvPicPr>
        <p:blipFill>
          <a:blip r:embed="rId3"/>
          <a:srcRect/>
          <a:stretch>
            <a:fillRect/>
          </a:stretch>
        </p:blipFill>
        <p:spPr>
          <a:xfrm>
            <a:off x="14158217" y="7860072"/>
            <a:ext cx="3761570" cy="2158201"/>
          </a:xfrm>
          <a:prstGeom prst="rect">
            <a:avLst/>
          </a:prstGeom>
        </p:spPr>
      </p:pic>
      <p:grpSp>
        <p:nvGrpSpPr>
          <p:cNvPr id="4" name="Group 4"/>
          <p:cNvGrpSpPr/>
          <p:nvPr/>
        </p:nvGrpSpPr>
        <p:grpSpPr>
          <a:xfrm>
            <a:off x="0" y="0"/>
            <a:ext cx="18288000" cy="1430735"/>
            <a:chOff x="0" y="0"/>
            <a:chExt cx="6186311" cy="483977"/>
          </a:xfrm>
        </p:grpSpPr>
        <p:sp>
          <p:nvSpPr>
            <p:cNvPr id="5" name="Freeform 5"/>
            <p:cNvSpPr/>
            <p:nvPr/>
          </p:nvSpPr>
          <p:spPr>
            <a:xfrm>
              <a:off x="0" y="0"/>
              <a:ext cx="6186311" cy="483977"/>
            </a:xfrm>
            <a:custGeom>
              <a:avLst/>
              <a:gdLst/>
              <a:ahLst/>
              <a:cxnLst/>
              <a:rect l="l" t="t" r="r" b="b"/>
              <a:pathLst>
                <a:path w="6186311" h="483977">
                  <a:moveTo>
                    <a:pt x="0" y="0"/>
                  </a:moveTo>
                  <a:lnTo>
                    <a:pt x="6186311" y="0"/>
                  </a:lnTo>
                  <a:lnTo>
                    <a:pt x="6186311" y="483977"/>
                  </a:lnTo>
                  <a:lnTo>
                    <a:pt x="0" y="483977"/>
                  </a:lnTo>
                  <a:close/>
                </a:path>
              </a:pathLst>
            </a:custGeom>
            <a:solidFill>
              <a:srgbClr val="94BF36"/>
            </a:solidFill>
          </p:spPr>
        </p:sp>
      </p:grpSp>
      <p:pic>
        <p:nvPicPr>
          <p:cNvPr id="6" name="Picture 6"/>
          <p:cNvPicPr>
            <a:picLocks noChangeAspect="1"/>
          </p:cNvPicPr>
          <p:nvPr/>
        </p:nvPicPr>
        <p:blipFill>
          <a:blip r:embed="rId4"/>
          <a:srcRect l="6612" t="5548" b="6781"/>
          <a:stretch>
            <a:fillRect/>
          </a:stretch>
        </p:blipFill>
        <p:spPr>
          <a:xfrm>
            <a:off x="1028700" y="2316465"/>
            <a:ext cx="4430459" cy="4696364"/>
          </a:xfrm>
          <a:prstGeom prst="rect">
            <a:avLst/>
          </a:prstGeom>
        </p:spPr>
      </p:pic>
      <p:sp>
        <p:nvSpPr>
          <p:cNvPr id="7" name="TextBox 6">
            <a:extLst>
              <a:ext uri="{FF2B5EF4-FFF2-40B4-BE49-F238E27FC236}">
                <a16:creationId xmlns:a16="http://schemas.microsoft.com/office/drawing/2014/main" id="{3849B4D9-03BA-4ECC-9C76-CB1D2D192904}"/>
              </a:ext>
            </a:extLst>
          </p:cNvPr>
          <p:cNvSpPr txBox="1"/>
          <p:nvPr/>
        </p:nvSpPr>
        <p:spPr>
          <a:xfrm>
            <a:off x="609600" y="253702"/>
            <a:ext cx="16992600" cy="923330"/>
          </a:xfrm>
          <a:prstGeom prst="rect">
            <a:avLst/>
          </a:prstGeom>
          <a:noFill/>
        </p:spPr>
        <p:txBody>
          <a:bodyPr wrap="square">
            <a:spAutoFit/>
          </a:bodyPr>
          <a:lstStyle/>
          <a:p>
            <a:r>
              <a:rPr lang="en-US" sz="5400">
                <a:solidFill>
                  <a:srgbClr val="3752A6"/>
                </a:solidFill>
                <a:latin typeface="Cambria" panose="02040503050406030204" pitchFamily="18" charset="0"/>
                <a:ea typeface="Cambria" panose="02040503050406030204" pitchFamily="18" charset="0"/>
              </a:rPr>
              <a:t>PLC Representatives Completing Terms</a:t>
            </a:r>
          </a:p>
        </p:txBody>
      </p:sp>
      <p:sp>
        <p:nvSpPr>
          <p:cNvPr id="8" name="TextBox 7">
            <a:extLst>
              <a:ext uri="{FF2B5EF4-FFF2-40B4-BE49-F238E27FC236}">
                <a16:creationId xmlns:a16="http://schemas.microsoft.com/office/drawing/2014/main" id="{FB6576C9-EBFF-4290-AF4F-672455016DF2}"/>
              </a:ext>
            </a:extLst>
          </p:cNvPr>
          <p:cNvSpPr txBox="1"/>
          <p:nvPr/>
        </p:nvSpPr>
        <p:spPr>
          <a:xfrm>
            <a:off x="6248400" y="1974058"/>
            <a:ext cx="10618562" cy="6863417"/>
          </a:xfrm>
          <a:prstGeom prst="rect">
            <a:avLst/>
          </a:prstGeom>
          <a:noFill/>
        </p:spPr>
        <p:txBody>
          <a:bodyPr wrap="square" lIns="91440" tIns="45720" rIns="91440" bIns="45720" rtlCol="0" anchor="t">
            <a:spAutoFit/>
          </a:bodyPr>
          <a:lstStyle/>
          <a:p>
            <a:pPr marL="571500" indent="-571500">
              <a:buFont typeface="Arial" panose="020B0604020202020204" pitchFamily="34" charset="0"/>
              <a:buChar char="•"/>
            </a:pPr>
            <a:r>
              <a:rPr lang="en-US" sz="4000">
                <a:latin typeface="Cambria"/>
                <a:ea typeface="Cambria"/>
              </a:rPr>
              <a:t>ANR: Clarence Bunch (1890)</a:t>
            </a:r>
          </a:p>
          <a:p>
            <a:pPr marL="571500" indent="-571500">
              <a:buFont typeface="Arial" panose="020B0604020202020204" pitchFamily="34" charset="0"/>
              <a:buChar char="•"/>
            </a:pPr>
            <a:endParaRPr lang="en-US" sz="4000">
              <a:latin typeface="Cambria" panose="02040503050406030204" pitchFamily="18" charset="0"/>
              <a:ea typeface="Cambria" panose="02040503050406030204" pitchFamily="18" charset="0"/>
            </a:endParaRPr>
          </a:p>
          <a:p>
            <a:pPr marL="571500" indent="-571500">
              <a:buFont typeface="Arial" panose="020B0604020202020204" pitchFamily="34" charset="0"/>
              <a:buChar char="•"/>
            </a:pPr>
            <a:r>
              <a:rPr lang="en-US" sz="4000">
                <a:latin typeface="Cambria"/>
                <a:ea typeface="Cambria"/>
              </a:rPr>
              <a:t>COM: Lisa Stearns (1862)</a:t>
            </a:r>
          </a:p>
          <a:p>
            <a:pPr marL="571500" indent="-571500">
              <a:buFont typeface="Arial" panose="020B0604020202020204" pitchFamily="34" charset="0"/>
              <a:buChar char="•"/>
            </a:pPr>
            <a:endParaRPr lang="en-US" sz="4000">
              <a:latin typeface="Cambria" panose="02040503050406030204" pitchFamily="18" charset="0"/>
              <a:ea typeface="Cambria" panose="02040503050406030204" pitchFamily="18" charset="0"/>
            </a:endParaRPr>
          </a:p>
          <a:p>
            <a:pPr marL="571500" indent="-571500">
              <a:buFont typeface="Arial" panose="020B0604020202020204" pitchFamily="34" charset="0"/>
              <a:buChar char="•"/>
            </a:pPr>
            <a:r>
              <a:rPr lang="en-US" sz="4000">
                <a:latin typeface="Cambria"/>
                <a:ea typeface="Cambria"/>
              </a:rPr>
              <a:t>4-H :	Manola Irby (1890)</a:t>
            </a:r>
          </a:p>
          <a:p>
            <a:pPr marL="571500" indent="-571500">
              <a:buFont typeface="Arial" panose="020B0604020202020204" pitchFamily="34" charset="0"/>
              <a:buChar char="•"/>
            </a:pPr>
            <a:endParaRPr lang="en-US" sz="4000">
              <a:latin typeface="Cambria" panose="02040503050406030204" pitchFamily="18" charset="0"/>
              <a:ea typeface="Cambria" panose="02040503050406030204" pitchFamily="18" charset="0"/>
            </a:endParaRPr>
          </a:p>
          <a:p>
            <a:pPr marL="571500" indent="-571500">
              <a:buFont typeface="Arial" panose="020B0604020202020204" pitchFamily="34" charset="0"/>
              <a:buChar char="•"/>
            </a:pPr>
            <a:r>
              <a:rPr lang="en-US" sz="4000">
                <a:latin typeface="Cambria"/>
                <a:ea typeface="Cambria"/>
              </a:rPr>
              <a:t>IT : Steve Garner (1862)</a:t>
            </a:r>
            <a:endParaRPr lang="en-US" sz="4000">
              <a:latin typeface="Cambria" panose="02040503050406030204" pitchFamily="18" charset="0"/>
              <a:ea typeface="Cambria" panose="02040503050406030204" pitchFamily="18" charset="0"/>
            </a:endParaRPr>
          </a:p>
          <a:p>
            <a:pPr marL="571500" indent="-571500">
              <a:buFont typeface="Arial" panose="020B0604020202020204" pitchFamily="34" charset="0"/>
              <a:buChar char="•"/>
            </a:pPr>
            <a:endParaRPr lang="en-US" sz="4000">
              <a:latin typeface="Cambria" panose="02040503050406030204" pitchFamily="18" charset="0"/>
              <a:ea typeface="Cambria" panose="02040503050406030204" pitchFamily="18" charset="0"/>
            </a:endParaRPr>
          </a:p>
          <a:p>
            <a:pPr marL="571500" indent="-571500">
              <a:buFont typeface="Arial" panose="020B0604020202020204" pitchFamily="34" charset="0"/>
              <a:buChar char="•"/>
            </a:pPr>
            <a:r>
              <a:rPr lang="en-US" sz="4000">
                <a:latin typeface="Cambria"/>
                <a:ea typeface="Cambria"/>
              </a:rPr>
              <a:t>MM : Gerald Jones (1890)</a:t>
            </a:r>
            <a:endParaRPr lang="en-US" sz="4000">
              <a:latin typeface="Cambria" panose="02040503050406030204" pitchFamily="18" charset="0"/>
              <a:ea typeface="Cambria" panose="02040503050406030204" pitchFamily="18" charset="0"/>
            </a:endParaRPr>
          </a:p>
          <a:p>
            <a:pPr marL="571500" indent="-571500">
              <a:buFont typeface="Arial" panose="020B0604020202020204" pitchFamily="34" charset="0"/>
              <a:buChar char="•"/>
            </a:pPr>
            <a:endParaRPr lang="en-US" sz="4000">
              <a:latin typeface="Cambria" panose="02040503050406030204" pitchFamily="18" charset="0"/>
              <a:ea typeface="Cambria" panose="02040503050406030204" pitchFamily="18" charset="0"/>
            </a:endParaRPr>
          </a:p>
          <a:p>
            <a:pPr marL="571500" indent="-571500">
              <a:buFont typeface="Arial" panose="020B0604020202020204" pitchFamily="34" charset="0"/>
              <a:buChar char="•"/>
            </a:pPr>
            <a:r>
              <a:rPr lang="en-US" sz="4000">
                <a:latin typeface="Cambria"/>
                <a:ea typeface="Cambria"/>
              </a:rPr>
              <a:t>PSD:  Meredith Weinstein (1862)</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3015" b="8773"/>
          <a:stretch>
            <a:fillRect/>
          </a:stretch>
        </p:blipFill>
        <p:spPr>
          <a:xfrm>
            <a:off x="254311" y="7860072"/>
            <a:ext cx="2419903" cy="2276245"/>
          </a:xfrm>
          <a:prstGeom prst="rect">
            <a:avLst/>
          </a:prstGeom>
        </p:spPr>
      </p:pic>
      <p:pic>
        <p:nvPicPr>
          <p:cNvPr id="3" name="Picture 3"/>
          <p:cNvPicPr>
            <a:picLocks noChangeAspect="1"/>
          </p:cNvPicPr>
          <p:nvPr/>
        </p:nvPicPr>
        <p:blipFill>
          <a:blip r:embed="rId3"/>
          <a:srcRect/>
          <a:stretch>
            <a:fillRect/>
          </a:stretch>
        </p:blipFill>
        <p:spPr>
          <a:xfrm>
            <a:off x="14158217" y="7860072"/>
            <a:ext cx="3761570" cy="2158201"/>
          </a:xfrm>
          <a:prstGeom prst="rect">
            <a:avLst/>
          </a:prstGeom>
        </p:spPr>
      </p:pic>
      <p:grpSp>
        <p:nvGrpSpPr>
          <p:cNvPr id="4" name="Group 4"/>
          <p:cNvGrpSpPr/>
          <p:nvPr/>
        </p:nvGrpSpPr>
        <p:grpSpPr>
          <a:xfrm>
            <a:off x="0" y="0"/>
            <a:ext cx="18288000" cy="2454489"/>
            <a:chOff x="0" y="0"/>
            <a:chExt cx="6186311" cy="830284"/>
          </a:xfrm>
        </p:grpSpPr>
        <p:sp>
          <p:nvSpPr>
            <p:cNvPr id="5" name="Freeform 5"/>
            <p:cNvSpPr/>
            <p:nvPr/>
          </p:nvSpPr>
          <p:spPr>
            <a:xfrm>
              <a:off x="0" y="0"/>
              <a:ext cx="6186311" cy="830284"/>
            </a:xfrm>
            <a:custGeom>
              <a:avLst/>
              <a:gdLst/>
              <a:ahLst/>
              <a:cxnLst/>
              <a:rect l="l" t="t" r="r" b="b"/>
              <a:pathLst>
                <a:path w="6186311" h="830284">
                  <a:moveTo>
                    <a:pt x="0" y="0"/>
                  </a:moveTo>
                  <a:lnTo>
                    <a:pt x="6186311" y="0"/>
                  </a:lnTo>
                  <a:lnTo>
                    <a:pt x="6186311" y="830284"/>
                  </a:lnTo>
                  <a:lnTo>
                    <a:pt x="0" y="830284"/>
                  </a:lnTo>
                  <a:close/>
                </a:path>
              </a:pathLst>
            </a:custGeom>
            <a:solidFill>
              <a:srgbClr val="94BF36"/>
            </a:solidFill>
          </p:spPr>
        </p:sp>
      </p:grpSp>
      <p:pic>
        <p:nvPicPr>
          <p:cNvPr id="6" name="Picture 6"/>
          <p:cNvPicPr>
            <a:picLocks noChangeAspect="1"/>
          </p:cNvPicPr>
          <p:nvPr/>
        </p:nvPicPr>
        <p:blipFill>
          <a:blip r:embed="rId4"/>
          <a:srcRect/>
          <a:stretch>
            <a:fillRect/>
          </a:stretch>
        </p:blipFill>
        <p:spPr>
          <a:xfrm>
            <a:off x="14141652" y="2870612"/>
            <a:ext cx="3068721" cy="4609781"/>
          </a:xfrm>
          <a:prstGeom prst="rect">
            <a:avLst/>
          </a:prstGeom>
        </p:spPr>
      </p:pic>
      <p:sp>
        <p:nvSpPr>
          <p:cNvPr id="7" name="TextBox 6">
            <a:extLst>
              <a:ext uri="{FF2B5EF4-FFF2-40B4-BE49-F238E27FC236}">
                <a16:creationId xmlns:a16="http://schemas.microsoft.com/office/drawing/2014/main" id="{6F0BC032-3C3D-48E0-A93F-37BA71CE0117}"/>
              </a:ext>
            </a:extLst>
          </p:cNvPr>
          <p:cNvSpPr txBox="1"/>
          <p:nvPr/>
        </p:nvSpPr>
        <p:spPr>
          <a:xfrm>
            <a:off x="609600" y="253702"/>
            <a:ext cx="16992600" cy="1754326"/>
          </a:xfrm>
          <a:prstGeom prst="rect">
            <a:avLst/>
          </a:prstGeom>
          <a:noFill/>
        </p:spPr>
        <p:txBody>
          <a:bodyPr wrap="square">
            <a:spAutoFit/>
          </a:bodyPr>
          <a:lstStyle/>
          <a:p>
            <a:r>
              <a:rPr lang="en-US" sz="5400">
                <a:solidFill>
                  <a:srgbClr val="3752A6"/>
                </a:solidFill>
                <a:latin typeface="Cambria" panose="02040503050406030204" pitchFamily="18" charset="0"/>
                <a:ea typeface="Cambria" panose="02040503050406030204" pitchFamily="18" charset="0"/>
              </a:rPr>
              <a:t>Housekeeping Items:</a:t>
            </a:r>
            <a:br>
              <a:rPr lang="en-US" sz="5400">
                <a:solidFill>
                  <a:srgbClr val="3752A6"/>
                </a:solidFill>
                <a:latin typeface="Cambria" panose="02040503050406030204" pitchFamily="18" charset="0"/>
                <a:ea typeface="Cambria" panose="02040503050406030204" pitchFamily="18" charset="0"/>
              </a:rPr>
            </a:br>
            <a:r>
              <a:rPr lang="en-US" sz="5400">
                <a:solidFill>
                  <a:srgbClr val="3752A6"/>
                </a:solidFill>
                <a:latin typeface="Cambria" panose="02040503050406030204" pitchFamily="18" charset="0"/>
                <a:ea typeface="Cambria" panose="02040503050406030204" pitchFamily="18" charset="0"/>
              </a:rPr>
              <a:t>Update Members’ List &amp; Listserv</a:t>
            </a:r>
          </a:p>
        </p:txBody>
      </p:sp>
      <p:sp>
        <p:nvSpPr>
          <p:cNvPr id="8" name="TextBox 7">
            <a:extLst>
              <a:ext uri="{FF2B5EF4-FFF2-40B4-BE49-F238E27FC236}">
                <a16:creationId xmlns:a16="http://schemas.microsoft.com/office/drawing/2014/main" id="{63BABFC2-2FC0-479B-9E2F-91B06346F766}"/>
              </a:ext>
            </a:extLst>
          </p:cNvPr>
          <p:cNvSpPr txBox="1"/>
          <p:nvPr/>
        </p:nvSpPr>
        <p:spPr>
          <a:xfrm>
            <a:off x="593035" y="2843314"/>
            <a:ext cx="14037365" cy="5016758"/>
          </a:xfrm>
          <a:prstGeom prst="rect">
            <a:avLst/>
          </a:prstGeom>
          <a:noFill/>
        </p:spPr>
        <p:txBody>
          <a:bodyPr wrap="square" lIns="91440" tIns="45720" rIns="91440" bIns="45720" rtlCol="0" anchor="t">
            <a:spAutoFit/>
          </a:bodyPr>
          <a:lstStyle/>
          <a:p>
            <a:pPr marL="571500" indent="-571500">
              <a:buFont typeface="Arial" panose="020B0604020202020204" pitchFamily="34" charset="0"/>
              <a:buChar char="•"/>
            </a:pPr>
            <a:r>
              <a:rPr lang="en-US" sz="4000" b="1">
                <a:latin typeface="Cambria"/>
                <a:ea typeface="Cambria"/>
              </a:rPr>
              <a:t>Due Wednesday, August 25, by 3pm Central/4pm Eastern</a:t>
            </a:r>
          </a:p>
          <a:p>
            <a:pPr marL="571500" indent="-571500">
              <a:buFont typeface="Arial" panose="020B0604020202020204" pitchFamily="34" charset="0"/>
              <a:buChar char="•"/>
            </a:pPr>
            <a:r>
              <a:rPr lang="en-US" sz="4000">
                <a:latin typeface="Cambria"/>
                <a:ea typeface="Cambria"/>
              </a:rPr>
              <a:t>Copy of current list provided via email</a:t>
            </a:r>
          </a:p>
          <a:p>
            <a:pPr marL="571500" indent="-571500">
              <a:buFont typeface="Arial" panose="020B0604020202020204" pitchFamily="34" charset="0"/>
              <a:buChar char="•"/>
            </a:pPr>
            <a:r>
              <a:rPr lang="en-US" sz="4000">
                <a:latin typeface="Cambria"/>
                <a:ea typeface="Cambria"/>
              </a:rPr>
              <a:t>Share list in committee meeting</a:t>
            </a:r>
          </a:p>
          <a:p>
            <a:pPr marL="571500" indent="-571500">
              <a:buFont typeface="Arial" panose="020B0604020202020204" pitchFamily="34" charset="0"/>
              <a:buChar char="•"/>
            </a:pPr>
            <a:r>
              <a:rPr lang="en-US" sz="4000">
                <a:latin typeface="Cambria"/>
                <a:ea typeface="Cambria"/>
              </a:rPr>
              <a:t>Listserv:  Primary email address (no aliases)</a:t>
            </a:r>
          </a:p>
          <a:p>
            <a:pPr marL="571500" indent="-571500">
              <a:buFont typeface="Arial" panose="020B0604020202020204" pitchFamily="34" charset="0"/>
              <a:buChar char="•"/>
            </a:pPr>
            <a:r>
              <a:rPr lang="en-US" sz="4000">
                <a:latin typeface="Cambria"/>
                <a:ea typeface="Cambria"/>
              </a:rPr>
              <a:t>Return updated list to </a:t>
            </a:r>
            <a:r>
              <a:rPr lang="en-US" sz="4000">
                <a:latin typeface="Cambria"/>
                <a:ea typeface="Cambria"/>
                <a:hlinkClick r:id="rId5"/>
              </a:rPr>
              <a:t>russ.garner@msstate.edu</a:t>
            </a:r>
            <a:endParaRPr lang="en-US" sz="4000">
              <a:latin typeface="Cambria"/>
              <a:ea typeface="Cambria"/>
            </a:endParaRPr>
          </a:p>
          <a:p>
            <a:endParaRPr lang="en-US" sz="4000">
              <a:latin typeface="Cambria" panose="02040503050406030204" pitchFamily="18" charset="0"/>
              <a:ea typeface="Cambria" panose="02040503050406030204" pitchFamily="18" charset="0"/>
            </a:endParaRPr>
          </a:p>
          <a:p>
            <a:pPr algn="ctr"/>
            <a:r>
              <a:rPr lang="en-US" sz="4000">
                <a:latin typeface="Cambria"/>
                <a:ea typeface="Cambria"/>
              </a:rPr>
              <a:t>Send updates throughout the year to: </a:t>
            </a:r>
            <a:endParaRPr lang="en-US" sz="4000">
              <a:latin typeface="Cambria" panose="02040503050406030204" pitchFamily="18" charset="0"/>
              <a:ea typeface="Cambria" panose="02040503050406030204" pitchFamily="18" charset="0"/>
            </a:endParaRPr>
          </a:p>
          <a:p>
            <a:pPr algn="ctr"/>
            <a:r>
              <a:rPr lang="en-US" sz="4000">
                <a:latin typeface="Cambria"/>
                <a:ea typeface="Cambria"/>
                <a:hlinkClick r:id="rId5"/>
              </a:rPr>
              <a:t>russ.garner@msstate.edu</a:t>
            </a:r>
            <a:r>
              <a:rPr lang="en-US" sz="4000">
                <a:latin typeface="Cambria"/>
                <a:ea typeface="Cambria"/>
              </a:rPr>
              <a:t> </a:t>
            </a:r>
            <a:endParaRPr lang="en-US" sz="4000">
              <a:latin typeface="Cambria" panose="02040503050406030204" pitchFamily="18" charset="0"/>
              <a:ea typeface="Cambria" panose="020405030504060302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3015" b="8773"/>
          <a:stretch>
            <a:fillRect/>
          </a:stretch>
        </p:blipFill>
        <p:spPr>
          <a:xfrm>
            <a:off x="254311" y="7860072"/>
            <a:ext cx="2419903" cy="2276245"/>
          </a:xfrm>
          <a:prstGeom prst="rect">
            <a:avLst/>
          </a:prstGeom>
        </p:spPr>
      </p:pic>
      <p:pic>
        <p:nvPicPr>
          <p:cNvPr id="3" name="Picture 3"/>
          <p:cNvPicPr>
            <a:picLocks noChangeAspect="1"/>
          </p:cNvPicPr>
          <p:nvPr/>
        </p:nvPicPr>
        <p:blipFill>
          <a:blip r:embed="rId3"/>
          <a:srcRect/>
          <a:stretch>
            <a:fillRect/>
          </a:stretch>
        </p:blipFill>
        <p:spPr>
          <a:xfrm>
            <a:off x="14158217" y="7860072"/>
            <a:ext cx="3761570" cy="2158201"/>
          </a:xfrm>
          <a:prstGeom prst="rect">
            <a:avLst/>
          </a:prstGeom>
        </p:spPr>
      </p:pic>
      <p:grpSp>
        <p:nvGrpSpPr>
          <p:cNvPr id="4" name="Group 4"/>
          <p:cNvGrpSpPr/>
          <p:nvPr/>
        </p:nvGrpSpPr>
        <p:grpSpPr>
          <a:xfrm>
            <a:off x="0" y="14909"/>
            <a:ext cx="18288000" cy="1430735"/>
            <a:chOff x="0" y="0"/>
            <a:chExt cx="6186311" cy="483977"/>
          </a:xfrm>
        </p:grpSpPr>
        <p:sp>
          <p:nvSpPr>
            <p:cNvPr id="5" name="Freeform 5"/>
            <p:cNvSpPr/>
            <p:nvPr/>
          </p:nvSpPr>
          <p:spPr>
            <a:xfrm>
              <a:off x="0" y="0"/>
              <a:ext cx="6186311" cy="483977"/>
            </a:xfrm>
            <a:custGeom>
              <a:avLst/>
              <a:gdLst/>
              <a:ahLst/>
              <a:cxnLst/>
              <a:rect l="l" t="t" r="r" b="b"/>
              <a:pathLst>
                <a:path w="6186311" h="483977">
                  <a:moveTo>
                    <a:pt x="0" y="0"/>
                  </a:moveTo>
                  <a:lnTo>
                    <a:pt x="6186311" y="0"/>
                  </a:lnTo>
                  <a:lnTo>
                    <a:pt x="6186311" y="483977"/>
                  </a:lnTo>
                  <a:lnTo>
                    <a:pt x="0" y="483977"/>
                  </a:lnTo>
                  <a:close/>
                </a:path>
              </a:pathLst>
            </a:custGeom>
            <a:solidFill>
              <a:srgbClr val="94BF36"/>
            </a:solidFill>
          </p:spPr>
        </p:sp>
      </p:grpSp>
      <p:sp>
        <p:nvSpPr>
          <p:cNvPr id="7" name="TextBox 6">
            <a:extLst>
              <a:ext uri="{FF2B5EF4-FFF2-40B4-BE49-F238E27FC236}">
                <a16:creationId xmlns:a16="http://schemas.microsoft.com/office/drawing/2014/main" id="{47CCB735-5ACE-4BDA-AF26-B388007404DB}"/>
              </a:ext>
            </a:extLst>
          </p:cNvPr>
          <p:cNvSpPr txBox="1"/>
          <p:nvPr/>
        </p:nvSpPr>
        <p:spPr>
          <a:xfrm>
            <a:off x="1219200" y="314777"/>
            <a:ext cx="2404826" cy="923330"/>
          </a:xfrm>
          <a:prstGeom prst="rect">
            <a:avLst/>
          </a:prstGeom>
          <a:noFill/>
        </p:spPr>
        <p:txBody>
          <a:bodyPr wrap="none" rtlCol="0">
            <a:spAutoFit/>
          </a:bodyPr>
          <a:lstStyle/>
          <a:p>
            <a:r>
              <a:rPr lang="en-US" sz="5400">
                <a:solidFill>
                  <a:srgbClr val="3752A6"/>
                </a:solidFill>
                <a:latin typeface="Cambria" panose="02040503050406030204" pitchFamily="18" charset="0"/>
                <a:ea typeface="Cambria" panose="02040503050406030204" pitchFamily="18" charset="0"/>
              </a:rPr>
              <a:t>Agenda</a:t>
            </a:r>
          </a:p>
        </p:txBody>
      </p:sp>
      <p:sp>
        <p:nvSpPr>
          <p:cNvPr id="8" name="TextBox 7">
            <a:extLst>
              <a:ext uri="{FF2B5EF4-FFF2-40B4-BE49-F238E27FC236}">
                <a16:creationId xmlns:a16="http://schemas.microsoft.com/office/drawing/2014/main" id="{0A34A374-2995-4269-AD58-627E85AC93EF}"/>
              </a:ext>
            </a:extLst>
          </p:cNvPr>
          <p:cNvSpPr txBox="1"/>
          <p:nvPr/>
        </p:nvSpPr>
        <p:spPr>
          <a:xfrm>
            <a:off x="762000" y="2324100"/>
            <a:ext cx="16687800" cy="3170099"/>
          </a:xfrm>
          <a:prstGeom prst="rect">
            <a:avLst/>
          </a:prstGeom>
          <a:noFill/>
        </p:spPr>
        <p:txBody>
          <a:bodyPr wrap="square" lIns="91440" tIns="45720" rIns="91440" bIns="45720" rtlCol="0" anchor="t">
            <a:spAutoFit/>
          </a:bodyPr>
          <a:lstStyle/>
          <a:p>
            <a:r>
              <a:rPr lang="en-US" sz="4000">
                <a:latin typeface="Cambria"/>
                <a:ea typeface="Cambria"/>
              </a:rPr>
              <a:t>Welcome &amp; Introductions</a:t>
            </a:r>
          </a:p>
          <a:p>
            <a:endParaRPr lang="en-US" sz="4000">
              <a:latin typeface="Cambria" panose="02040503050406030204" pitchFamily="18" charset="0"/>
              <a:ea typeface="Cambria" panose="02040503050406030204" pitchFamily="18" charset="0"/>
            </a:endParaRPr>
          </a:p>
          <a:p>
            <a:r>
              <a:rPr lang="en-US" sz="4000">
                <a:latin typeface="Cambria"/>
                <a:ea typeface="Cambria"/>
              </a:rPr>
              <a:t>Slide Presentations</a:t>
            </a:r>
            <a:endParaRPr lang="en-US" sz="4000">
              <a:latin typeface="Cambria" panose="02040503050406030204" pitchFamily="18" charset="0"/>
              <a:ea typeface="Cambria" panose="02040503050406030204" pitchFamily="18" charset="0"/>
            </a:endParaRPr>
          </a:p>
          <a:p>
            <a:endParaRPr lang="en-US" sz="4000">
              <a:latin typeface="Cambria" panose="02040503050406030204" pitchFamily="18" charset="0"/>
              <a:ea typeface="Cambria" panose="02040503050406030204" pitchFamily="18" charset="0"/>
            </a:endParaRPr>
          </a:p>
          <a:p>
            <a:r>
              <a:rPr lang="en-US" sz="4000">
                <a:latin typeface="Cambria"/>
                <a:ea typeface="Cambria"/>
              </a:rPr>
              <a:t>Question &amp; Answer Time</a:t>
            </a:r>
            <a:endParaRPr lang="en-US" sz="4000">
              <a:latin typeface="Cambria" panose="02040503050406030204" pitchFamily="18" charset="0"/>
              <a:ea typeface="Cambria" panose="020405030504060302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3015" b="8773"/>
          <a:stretch>
            <a:fillRect/>
          </a:stretch>
        </p:blipFill>
        <p:spPr>
          <a:xfrm>
            <a:off x="254311" y="7860072"/>
            <a:ext cx="2419903" cy="2276245"/>
          </a:xfrm>
          <a:prstGeom prst="rect">
            <a:avLst/>
          </a:prstGeom>
        </p:spPr>
      </p:pic>
      <p:pic>
        <p:nvPicPr>
          <p:cNvPr id="3" name="Picture 3"/>
          <p:cNvPicPr>
            <a:picLocks noChangeAspect="1"/>
          </p:cNvPicPr>
          <p:nvPr/>
        </p:nvPicPr>
        <p:blipFill>
          <a:blip r:embed="rId3"/>
          <a:srcRect/>
          <a:stretch>
            <a:fillRect/>
          </a:stretch>
        </p:blipFill>
        <p:spPr>
          <a:xfrm>
            <a:off x="14158217" y="7860072"/>
            <a:ext cx="3761570" cy="2158201"/>
          </a:xfrm>
          <a:prstGeom prst="rect">
            <a:avLst/>
          </a:prstGeom>
        </p:spPr>
      </p:pic>
      <p:grpSp>
        <p:nvGrpSpPr>
          <p:cNvPr id="4" name="Group 4"/>
          <p:cNvGrpSpPr/>
          <p:nvPr/>
        </p:nvGrpSpPr>
        <p:grpSpPr>
          <a:xfrm>
            <a:off x="0" y="0"/>
            <a:ext cx="18288000" cy="1430735"/>
            <a:chOff x="0" y="0"/>
            <a:chExt cx="6186311" cy="483977"/>
          </a:xfrm>
        </p:grpSpPr>
        <p:sp>
          <p:nvSpPr>
            <p:cNvPr id="5" name="Freeform 5"/>
            <p:cNvSpPr/>
            <p:nvPr/>
          </p:nvSpPr>
          <p:spPr>
            <a:xfrm>
              <a:off x="0" y="0"/>
              <a:ext cx="6186311" cy="483977"/>
            </a:xfrm>
            <a:custGeom>
              <a:avLst/>
              <a:gdLst/>
              <a:ahLst/>
              <a:cxnLst/>
              <a:rect l="l" t="t" r="r" b="b"/>
              <a:pathLst>
                <a:path w="6186311" h="483977">
                  <a:moveTo>
                    <a:pt x="0" y="0"/>
                  </a:moveTo>
                  <a:lnTo>
                    <a:pt x="6186311" y="0"/>
                  </a:lnTo>
                  <a:lnTo>
                    <a:pt x="6186311" y="483977"/>
                  </a:lnTo>
                  <a:lnTo>
                    <a:pt x="0" y="483977"/>
                  </a:lnTo>
                  <a:close/>
                </a:path>
              </a:pathLst>
            </a:custGeom>
            <a:solidFill>
              <a:srgbClr val="94BF36"/>
            </a:solidFill>
          </p:spPr>
        </p:sp>
      </p:grpSp>
      <p:pic>
        <p:nvPicPr>
          <p:cNvPr id="6" name="Picture 6"/>
          <p:cNvPicPr>
            <a:picLocks noChangeAspect="1"/>
          </p:cNvPicPr>
          <p:nvPr/>
        </p:nvPicPr>
        <p:blipFill>
          <a:blip r:embed="rId4"/>
          <a:srcRect l="3111" t="6360" r="6387" b="11046"/>
          <a:stretch>
            <a:fillRect/>
          </a:stretch>
        </p:blipFill>
        <p:spPr>
          <a:xfrm>
            <a:off x="6066833" y="7655007"/>
            <a:ext cx="5556977" cy="2481311"/>
          </a:xfrm>
          <a:prstGeom prst="rect">
            <a:avLst/>
          </a:prstGeom>
        </p:spPr>
      </p:pic>
      <p:sp>
        <p:nvSpPr>
          <p:cNvPr id="7" name="TextBox 6">
            <a:extLst>
              <a:ext uri="{FF2B5EF4-FFF2-40B4-BE49-F238E27FC236}">
                <a16:creationId xmlns:a16="http://schemas.microsoft.com/office/drawing/2014/main" id="{E14723DF-502A-40BE-BE98-940BC0650D7F}"/>
              </a:ext>
            </a:extLst>
          </p:cNvPr>
          <p:cNvSpPr txBox="1"/>
          <p:nvPr/>
        </p:nvSpPr>
        <p:spPr>
          <a:xfrm>
            <a:off x="609600" y="253702"/>
            <a:ext cx="16992600" cy="923330"/>
          </a:xfrm>
          <a:prstGeom prst="rect">
            <a:avLst/>
          </a:prstGeom>
          <a:noFill/>
        </p:spPr>
        <p:txBody>
          <a:bodyPr wrap="square">
            <a:spAutoFit/>
          </a:bodyPr>
          <a:lstStyle/>
          <a:p>
            <a:r>
              <a:rPr lang="en-US" sz="5400">
                <a:solidFill>
                  <a:srgbClr val="3752A6"/>
                </a:solidFill>
                <a:latin typeface="Cambria" panose="02040503050406030204" pitchFamily="18" charset="0"/>
                <a:ea typeface="Cambria" panose="02040503050406030204" pitchFamily="18" charset="0"/>
              </a:rPr>
              <a:t>Housekeeping Items:  Action Items</a:t>
            </a:r>
          </a:p>
        </p:txBody>
      </p:sp>
      <p:sp>
        <p:nvSpPr>
          <p:cNvPr id="8" name="TextBox 7">
            <a:extLst>
              <a:ext uri="{FF2B5EF4-FFF2-40B4-BE49-F238E27FC236}">
                <a16:creationId xmlns:a16="http://schemas.microsoft.com/office/drawing/2014/main" id="{26FD5CFC-9661-4BA3-B907-9CEE312BCED5}"/>
              </a:ext>
            </a:extLst>
          </p:cNvPr>
          <p:cNvSpPr txBox="1"/>
          <p:nvPr/>
        </p:nvSpPr>
        <p:spPr>
          <a:xfrm>
            <a:off x="4800600" y="2010247"/>
            <a:ext cx="12801600" cy="5016758"/>
          </a:xfrm>
          <a:prstGeom prst="rect">
            <a:avLst/>
          </a:prstGeom>
          <a:noFill/>
        </p:spPr>
        <p:txBody>
          <a:bodyPr wrap="square" lIns="91440" tIns="45720" rIns="91440" bIns="45720" rtlCol="0" anchor="t">
            <a:spAutoFit/>
          </a:bodyPr>
          <a:lstStyle/>
          <a:p>
            <a:pPr marL="571500" indent="-571500">
              <a:buFont typeface="Arial" panose="020B0604020202020204" pitchFamily="34" charset="0"/>
              <a:buChar char="•"/>
            </a:pPr>
            <a:r>
              <a:rPr lang="en-US" sz="4000" b="1">
                <a:latin typeface="Cambria"/>
                <a:ea typeface="Cambria"/>
              </a:rPr>
              <a:t>Due Wednesday, August 25, by 3pm CDT/4pm EDT</a:t>
            </a:r>
          </a:p>
          <a:p>
            <a:pPr marL="571500" indent="-571500">
              <a:buFont typeface="Arial" panose="020B0604020202020204" pitchFamily="34" charset="0"/>
              <a:buChar char="•"/>
            </a:pPr>
            <a:endParaRPr lang="en-US" sz="4000">
              <a:latin typeface="Cambria" panose="02040503050406030204" pitchFamily="18" charset="0"/>
              <a:ea typeface="Cambria" panose="02040503050406030204" pitchFamily="18" charset="0"/>
            </a:endParaRPr>
          </a:p>
          <a:p>
            <a:pPr marL="571500" indent="-571500">
              <a:buFont typeface="Arial" panose="020B0604020202020204" pitchFamily="34" charset="0"/>
              <a:buChar char="•"/>
            </a:pPr>
            <a:r>
              <a:rPr lang="en-US" sz="4000">
                <a:latin typeface="Cambria"/>
                <a:ea typeface="Cambria"/>
              </a:rPr>
              <a:t>Template for Action &amp; Accomplishment Items provided</a:t>
            </a:r>
          </a:p>
          <a:p>
            <a:endParaRPr lang="en-US" sz="4000">
              <a:latin typeface="Cambria" panose="02040503050406030204" pitchFamily="18" charset="0"/>
              <a:ea typeface="Cambria" panose="02040503050406030204" pitchFamily="18" charset="0"/>
            </a:endParaRPr>
          </a:p>
          <a:p>
            <a:pPr marL="571500" indent="-571500">
              <a:buFont typeface="Arial" panose="020B0604020202020204" pitchFamily="34" charset="0"/>
              <a:buChar char="•"/>
            </a:pPr>
            <a:r>
              <a:rPr lang="en-US" sz="4000">
                <a:latin typeface="Cambria"/>
                <a:ea typeface="Cambria"/>
              </a:rPr>
              <a:t>Please do not change fonts or styles as these must be combined for presentation. </a:t>
            </a:r>
          </a:p>
          <a:p>
            <a:pPr marL="571500" indent="-571500">
              <a:buFont typeface="Arial" panose="020B0604020202020204" pitchFamily="34" charset="0"/>
              <a:buChar char="•"/>
            </a:pPr>
            <a:endParaRPr lang="en-US" sz="4000">
              <a:latin typeface="Cambria" panose="02040503050406030204" pitchFamily="18" charset="0"/>
              <a:ea typeface="Cambria" panose="02040503050406030204" pitchFamily="18" charset="0"/>
            </a:endParaRPr>
          </a:p>
          <a:p>
            <a:pPr marL="571500" indent="-571500">
              <a:buFont typeface="Arial" panose="020B0604020202020204" pitchFamily="34" charset="0"/>
              <a:buChar char="•"/>
            </a:pPr>
            <a:r>
              <a:rPr lang="en-US" sz="4000">
                <a:latin typeface="Cambria"/>
                <a:ea typeface="Cambria"/>
              </a:rPr>
              <a:t>E-mail to </a:t>
            </a:r>
            <a:r>
              <a:rPr lang="en-US" sz="4000">
                <a:latin typeface="Cambria"/>
                <a:ea typeface="Cambria"/>
                <a:hlinkClick r:id="rId5"/>
              </a:rPr>
              <a:t>russ.garner@msstate.edu</a:t>
            </a:r>
            <a:r>
              <a:rPr lang="en-US" sz="4000">
                <a:latin typeface="Cambria"/>
                <a:ea typeface="Cambria"/>
              </a:rPr>
              <a:t> </a:t>
            </a:r>
            <a:endParaRPr lang="en-US" sz="4000">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D1DC49A6-7056-4B26-A6BA-58DAAADC1418}"/>
              </a:ext>
            </a:extLst>
          </p:cNvPr>
          <p:cNvSpPr txBox="1"/>
          <p:nvPr/>
        </p:nvSpPr>
        <p:spPr>
          <a:xfrm rot="20581878">
            <a:off x="959441" y="2619813"/>
            <a:ext cx="3116634" cy="2862322"/>
          </a:xfrm>
          <a:prstGeom prst="rect">
            <a:avLst/>
          </a:prstGeom>
          <a:ln>
            <a:solidFill>
              <a:srgbClr val="94BF36"/>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3600">
                <a:solidFill>
                  <a:srgbClr val="3752A6"/>
                </a:solidFill>
                <a:latin typeface="Cambria" panose="02040503050406030204" pitchFamily="18" charset="0"/>
                <a:ea typeface="Cambria" panose="02040503050406030204" pitchFamily="18" charset="0"/>
              </a:rPr>
              <a:t>Provide a cell phone</a:t>
            </a:r>
          </a:p>
          <a:p>
            <a:pPr algn="ctr"/>
            <a:r>
              <a:rPr lang="en-US" sz="3600">
                <a:solidFill>
                  <a:srgbClr val="3752A6"/>
                </a:solidFill>
                <a:latin typeface="Cambria" panose="02040503050406030204" pitchFamily="18" charset="0"/>
                <a:ea typeface="Cambria" panose="02040503050406030204" pitchFamily="18" charset="0"/>
              </a:rPr>
              <a:t>number for quick clarifications.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3015" b="8773"/>
          <a:stretch>
            <a:fillRect/>
          </a:stretch>
        </p:blipFill>
        <p:spPr>
          <a:xfrm>
            <a:off x="254311" y="7860072"/>
            <a:ext cx="2419903" cy="2276245"/>
          </a:xfrm>
          <a:prstGeom prst="rect">
            <a:avLst/>
          </a:prstGeom>
        </p:spPr>
      </p:pic>
      <p:pic>
        <p:nvPicPr>
          <p:cNvPr id="3" name="Picture 3"/>
          <p:cNvPicPr>
            <a:picLocks noChangeAspect="1"/>
          </p:cNvPicPr>
          <p:nvPr/>
        </p:nvPicPr>
        <p:blipFill>
          <a:blip r:embed="rId3"/>
          <a:srcRect/>
          <a:stretch>
            <a:fillRect/>
          </a:stretch>
        </p:blipFill>
        <p:spPr>
          <a:xfrm>
            <a:off x="14158217" y="7860072"/>
            <a:ext cx="3761570" cy="2158201"/>
          </a:xfrm>
          <a:prstGeom prst="rect">
            <a:avLst/>
          </a:prstGeom>
        </p:spPr>
      </p:pic>
      <p:grpSp>
        <p:nvGrpSpPr>
          <p:cNvPr id="4" name="Group 4"/>
          <p:cNvGrpSpPr/>
          <p:nvPr/>
        </p:nvGrpSpPr>
        <p:grpSpPr>
          <a:xfrm>
            <a:off x="0" y="0"/>
            <a:ext cx="18288000" cy="1430735"/>
            <a:chOff x="0" y="0"/>
            <a:chExt cx="6186311" cy="483977"/>
          </a:xfrm>
        </p:grpSpPr>
        <p:sp>
          <p:nvSpPr>
            <p:cNvPr id="5" name="Freeform 5"/>
            <p:cNvSpPr/>
            <p:nvPr/>
          </p:nvSpPr>
          <p:spPr>
            <a:xfrm>
              <a:off x="0" y="0"/>
              <a:ext cx="6186311" cy="483977"/>
            </a:xfrm>
            <a:custGeom>
              <a:avLst/>
              <a:gdLst/>
              <a:ahLst/>
              <a:cxnLst/>
              <a:rect l="l" t="t" r="r" b="b"/>
              <a:pathLst>
                <a:path w="6186311" h="483977">
                  <a:moveTo>
                    <a:pt x="0" y="0"/>
                  </a:moveTo>
                  <a:lnTo>
                    <a:pt x="6186311" y="0"/>
                  </a:lnTo>
                  <a:lnTo>
                    <a:pt x="6186311" y="483977"/>
                  </a:lnTo>
                  <a:lnTo>
                    <a:pt x="0" y="483977"/>
                  </a:lnTo>
                  <a:close/>
                </a:path>
              </a:pathLst>
            </a:custGeom>
            <a:solidFill>
              <a:srgbClr val="94BF36"/>
            </a:solidFill>
          </p:spPr>
        </p:sp>
      </p:grpSp>
      <p:pic>
        <p:nvPicPr>
          <p:cNvPr id="6" name="Picture 6"/>
          <p:cNvPicPr>
            <a:picLocks noChangeAspect="1"/>
          </p:cNvPicPr>
          <p:nvPr/>
        </p:nvPicPr>
        <p:blipFill>
          <a:blip r:embed="rId4"/>
          <a:srcRect l="11080"/>
          <a:stretch>
            <a:fillRect/>
          </a:stretch>
        </p:blipFill>
        <p:spPr>
          <a:xfrm>
            <a:off x="4419600" y="3543300"/>
            <a:ext cx="1866529" cy="3610482"/>
          </a:xfrm>
          <a:prstGeom prst="rect">
            <a:avLst/>
          </a:prstGeom>
        </p:spPr>
      </p:pic>
      <p:sp>
        <p:nvSpPr>
          <p:cNvPr id="7" name="TextBox 6">
            <a:extLst>
              <a:ext uri="{FF2B5EF4-FFF2-40B4-BE49-F238E27FC236}">
                <a16:creationId xmlns:a16="http://schemas.microsoft.com/office/drawing/2014/main" id="{B130A0B8-38CA-44E6-B214-C8BBC7F043A0}"/>
              </a:ext>
            </a:extLst>
          </p:cNvPr>
          <p:cNvSpPr txBox="1"/>
          <p:nvPr/>
        </p:nvSpPr>
        <p:spPr>
          <a:xfrm>
            <a:off x="609600" y="253702"/>
            <a:ext cx="16992600" cy="923330"/>
          </a:xfrm>
          <a:prstGeom prst="rect">
            <a:avLst/>
          </a:prstGeom>
          <a:noFill/>
        </p:spPr>
        <p:txBody>
          <a:bodyPr wrap="square">
            <a:spAutoFit/>
          </a:bodyPr>
          <a:lstStyle/>
          <a:p>
            <a:r>
              <a:rPr lang="en-US" sz="5400">
                <a:solidFill>
                  <a:srgbClr val="3752A6"/>
                </a:solidFill>
                <a:latin typeface="Cambria" panose="02040503050406030204" pitchFamily="18" charset="0"/>
                <a:ea typeface="Cambria" panose="02040503050406030204" pitchFamily="18" charset="0"/>
              </a:rPr>
              <a:t>Action Item – Only If…</a:t>
            </a:r>
          </a:p>
        </p:txBody>
      </p:sp>
      <p:sp>
        <p:nvSpPr>
          <p:cNvPr id="8" name="TextBox 7">
            <a:extLst>
              <a:ext uri="{FF2B5EF4-FFF2-40B4-BE49-F238E27FC236}">
                <a16:creationId xmlns:a16="http://schemas.microsoft.com/office/drawing/2014/main" id="{F91A370E-E540-43A6-9CA8-E97142205BB5}"/>
              </a:ext>
            </a:extLst>
          </p:cNvPr>
          <p:cNvSpPr txBox="1"/>
          <p:nvPr/>
        </p:nvSpPr>
        <p:spPr>
          <a:xfrm>
            <a:off x="6478068" y="1890803"/>
            <a:ext cx="11137987" cy="5509200"/>
          </a:xfrm>
          <a:prstGeom prst="rect">
            <a:avLst/>
          </a:prstGeom>
          <a:noFill/>
        </p:spPr>
        <p:txBody>
          <a:bodyPr wrap="square" rtlCol="0">
            <a:spAutoFit/>
          </a:bodyPr>
          <a:lstStyle/>
          <a:p>
            <a:pPr marL="571500" indent="-571500">
              <a:buFont typeface="Arial" panose="020B0604020202020204" pitchFamily="34" charset="0"/>
              <a:buChar char="•"/>
            </a:pPr>
            <a:r>
              <a:rPr lang="en-US" sz="4400">
                <a:latin typeface="Cambria" panose="02040503050406030204" pitchFamily="18" charset="0"/>
                <a:ea typeface="Cambria" panose="02040503050406030204" pitchFamily="18" charset="0"/>
              </a:rPr>
              <a:t>Clear &amp; Concise Proposal that:</a:t>
            </a:r>
          </a:p>
          <a:p>
            <a:pPr marL="571500" indent="-571500">
              <a:buFont typeface="Arial" panose="020B0604020202020204" pitchFamily="34" charset="0"/>
              <a:buChar char="•"/>
            </a:pPr>
            <a:endParaRPr lang="en-US" sz="4400">
              <a:latin typeface="Cambria" panose="02040503050406030204" pitchFamily="18" charset="0"/>
              <a:ea typeface="Cambria" panose="02040503050406030204" pitchFamily="18" charset="0"/>
            </a:endParaRPr>
          </a:p>
          <a:p>
            <a:pPr marL="571500" indent="-571500">
              <a:buFont typeface="Arial" panose="020B0604020202020204" pitchFamily="34" charset="0"/>
              <a:buChar char="•"/>
            </a:pPr>
            <a:r>
              <a:rPr lang="en-US" sz="4400">
                <a:latin typeface="Cambria" panose="02040503050406030204" pitchFamily="18" charset="0"/>
                <a:ea typeface="Cambria" panose="02040503050406030204" pitchFamily="18" charset="0"/>
              </a:rPr>
              <a:t>Requires a commitment of resources across 1862 and 1890 institutions </a:t>
            </a:r>
          </a:p>
          <a:p>
            <a:pPr marL="571500" indent="-571500">
              <a:buFont typeface="Arial" panose="020B0604020202020204" pitchFamily="34" charset="0"/>
              <a:buChar char="•"/>
            </a:pPr>
            <a:endParaRPr lang="en-US" sz="4400">
              <a:latin typeface="Cambria" panose="02040503050406030204" pitchFamily="18" charset="0"/>
              <a:ea typeface="Cambria" panose="02040503050406030204" pitchFamily="18" charset="0"/>
            </a:endParaRPr>
          </a:p>
          <a:p>
            <a:pPr marL="571500" indent="-571500">
              <a:buFont typeface="Arial" panose="020B0604020202020204" pitchFamily="34" charset="0"/>
              <a:buChar char="•"/>
            </a:pPr>
            <a:r>
              <a:rPr lang="en-US" sz="4400">
                <a:latin typeface="Cambria" panose="02040503050406030204" pitchFamily="18" charset="0"/>
                <a:ea typeface="Cambria" panose="02040503050406030204" pitchFamily="18" charset="0"/>
              </a:rPr>
              <a:t>Changes established practice</a:t>
            </a:r>
          </a:p>
          <a:p>
            <a:pPr marL="571500" indent="-571500">
              <a:buFont typeface="Arial" panose="020B0604020202020204" pitchFamily="34" charset="0"/>
              <a:buChar char="•"/>
            </a:pPr>
            <a:endParaRPr lang="en-US" sz="4400">
              <a:latin typeface="Cambria" panose="02040503050406030204" pitchFamily="18" charset="0"/>
              <a:ea typeface="Cambria" panose="02040503050406030204" pitchFamily="18" charset="0"/>
            </a:endParaRPr>
          </a:p>
          <a:p>
            <a:pPr marL="571500" indent="-571500">
              <a:buFont typeface="Arial" panose="020B0604020202020204" pitchFamily="34" charset="0"/>
              <a:buChar char="•"/>
            </a:pPr>
            <a:r>
              <a:rPr lang="en-US" sz="4400">
                <a:latin typeface="Cambria" panose="02040503050406030204" pitchFamily="18" charset="0"/>
                <a:ea typeface="Cambria" panose="02040503050406030204" pitchFamily="18" charset="0"/>
              </a:rPr>
              <a:t>Impacts others outside of the committee</a:t>
            </a:r>
          </a:p>
        </p:txBody>
      </p:sp>
      <p:sp>
        <p:nvSpPr>
          <p:cNvPr id="10" name="TextBox 9">
            <a:extLst>
              <a:ext uri="{FF2B5EF4-FFF2-40B4-BE49-F238E27FC236}">
                <a16:creationId xmlns:a16="http://schemas.microsoft.com/office/drawing/2014/main" id="{1352BF9E-3FFD-4DA9-905F-ADAFD6F8006B}"/>
              </a:ext>
            </a:extLst>
          </p:cNvPr>
          <p:cNvSpPr txBox="1"/>
          <p:nvPr/>
        </p:nvSpPr>
        <p:spPr>
          <a:xfrm>
            <a:off x="1295400" y="2137024"/>
            <a:ext cx="2590800" cy="5016758"/>
          </a:xfrm>
          <a:prstGeom prst="rect">
            <a:avLst/>
          </a:prstGeom>
          <a:noFill/>
        </p:spPr>
        <p:txBody>
          <a:bodyPr wrap="square">
            <a:spAutoFit/>
          </a:bodyPr>
          <a:lstStyle/>
          <a:p>
            <a:pPr marL="0" indent="0" algn="ctr">
              <a:buNone/>
            </a:pPr>
            <a:r>
              <a:rPr lang="en-US" altLang="en-US" sz="3200">
                <a:latin typeface="Cambria" panose="02040503050406030204" pitchFamily="18" charset="0"/>
                <a:ea typeface="Cambria" panose="02040503050406030204" pitchFamily="18" charset="0"/>
              </a:rPr>
              <a:t>A proposed </a:t>
            </a:r>
          </a:p>
          <a:p>
            <a:pPr marL="0" indent="0" algn="ctr">
              <a:buNone/>
            </a:pPr>
            <a:r>
              <a:rPr lang="en-US" altLang="en-US" sz="3200" b="1" i="1">
                <a:latin typeface="Cambria" panose="02040503050406030204" pitchFamily="18" charset="0"/>
                <a:ea typeface="Cambria" panose="02040503050406030204" pitchFamily="18" charset="0"/>
              </a:rPr>
              <a:t>activity or policy decision </a:t>
            </a:r>
          </a:p>
          <a:p>
            <a:pPr marL="0" indent="0" algn="ctr">
              <a:buNone/>
            </a:pPr>
            <a:r>
              <a:rPr lang="en-US" altLang="en-US" sz="3200">
                <a:latin typeface="Cambria" panose="02040503050406030204" pitchFamily="18" charset="0"/>
                <a:ea typeface="Cambria" panose="02040503050406030204" pitchFamily="18" charset="0"/>
              </a:rPr>
              <a:t>needing </a:t>
            </a:r>
          </a:p>
          <a:p>
            <a:pPr marL="0" indent="0" algn="ctr">
              <a:buNone/>
            </a:pPr>
            <a:r>
              <a:rPr lang="en-US" altLang="en-US" sz="3200" b="1" i="1">
                <a:latin typeface="Cambria" panose="02040503050406030204" pitchFamily="18" charset="0"/>
                <a:ea typeface="Cambria" panose="02040503050406030204" pitchFamily="18" charset="0"/>
              </a:rPr>
              <a:t>joint</a:t>
            </a:r>
            <a:r>
              <a:rPr lang="en-US" altLang="en-US" sz="3200">
                <a:latin typeface="Cambria" panose="02040503050406030204" pitchFamily="18" charset="0"/>
                <a:ea typeface="Cambria" panose="02040503050406030204" pitchFamily="18" charset="0"/>
              </a:rPr>
              <a:t> </a:t>
            </a:r>
          </a:p>
          <a:p>
            <a:pPr marL="0" indent="0" algn="ctr">
              <a:buNone/>
            </a:pPr>
            <a:r>
              <a:rPr lang="en-US" altLang="en-US" sz="3200">
                <a:latin typeface="Cambria" panose="02040503050406030204" pitchFamily="18" charset="0"/>
                <a:ea typeface="Cambria" panose="02040503050406030204" pitchFamily="18" charset="0"/>
              </a:rPr>
              <a:t>AEA and ASRED </a:t>
            </a:r>
          </a:p>
          <a:p>
            <a:pPr marL="0" indent="0" algn="ctr">
              <a:buNone/>
            </a:pPr>
            <a:r>
              <a:rPr lang="en-US" altLang="en-US" sz="3200">
                <a:latin typeface="Cambria" panose="02040503050406030204" pitchFamily="18" charset="0"/>
                <a:ea typeface="Cambria" panose="02040503050406030204" pitchFamily="18" charset="0"/>
              </a:rPr>
              <a:t>administrator approval.</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3015" b="8773"/>
          <a:stretch>
            <a:fillRect/>
          </a:stretch>
        </p:blipFill>
        <p:spPr>
          <a:xfrm>
            <a:off x="254311" y="7860072"/>
            <a:ext cx="2419903" cy="2276245"/>
          </a:xfrm>
          <a:prstGeom prst="rect">
            <a:avLst/>
          </a:prstGeom>
        </p:spPr>
      </p:pic>
      <p:pic>
        <p:nvPicPr>
          <p:cNvPr id="3" name="Picture 3"/>
          <p:cNvPicPr>
            <a:picLocks noChangeAspect="1"/>
          </p:cNvPicPr>
          <p:nvPr/>
        </p:nvPicPr>
        <p:blipFill>
          <a:blip r:embed="rId3"/>
          <a:srcRect/>
          <a:stretch>
            <a:fillRect/>
          </a:stretch>
        </p:blipFill>
        <p:spPr>
          <a:xfrm>
            <a:off x="14158217" y="7860072"/>
            <a:ext cx="3761570" cy="2158201"/>
          </a:xfrm>
          <a:prstGeom prst="rect">
            <a:avLst/>
          </a:prstGeom>
        </p:spPr>
      </p:pic>
      <p:grpSp>
        <p:nvGrpSpPr>
          <p:cNvPr id="4" name="Group 4"/>
          <p:cNvGrpSpPr/>
          <p:nvPr/>
        </p:nvGrpSpPr>
        <p:grpSpPr>
          <a:xfrm>
            <a:off x="0" y="0"/>
            <a:ext cx="18288000" cy="1430735"/>
            <a:chOff x="0" y="0"/>
            <a:chExt cx="6186311" cy="483977"/>
          </a:xfrm>
        </p:grpSpPr>
        <p:sp>
          <p:nvSpPr>
            <p:cNvPr id="5" name="Freeform 5"/>
            <p:cNvSpPr/>
            <p:nvPr/>
          </p:nvSpPr>
          <p:spPr>
            <a:xfrm>
              <a:off x="0" y="0"/>
              <a:ext cx="6186311" cy="483977"/>
            </a:xfrm>
            <a:custGeom>
              <a:avLst/>
              <a:gdLst/>
              <a:ahLst/>
              <a:cxnLst/>
              <a:rect l="l" t="t" r="r" b="b"/>
              <a:pathLst>
                <a:path w="6186311" h="483977">
                  <a:moveTo>
                    <a:pt x="0" y="0"/>
                  </a:moveTo>
                  <a:lnTo>
                    <a:pt x="6186311" y="0"/>
                  </a:lnTo>
                  <a:lnTo>
                    <a:pt x="6186311" y="483977"/>
                  </a:lnTo>
                  <a:lnTo>
                    <a:pt x="0" y="483977"/>
                  </a:lnTo>
                  <a:close/>
                </a:path>
              </a:pathLst>
            </a:custGeom>
            <a:solidFill>
              <a:srgbClr val="94BF36"/>
            </a:solidFill>
          </p:spPr>
        </p:sp>
      </p:grpSp>
      <p:pic>
        <p:nvPicPr>
          <p:cNvPr id="6" name="Picture 6"/>
          <p:cNvPicPr>
            <a:picLocks noChangeAspect="1"/>
          </p:cNvPicPr>
          <p:nvPr/>
        </p:nvPicPr>
        <p:blipFill>
          <a:blip r:embed="rId4"/>
          <a:srcRect/>
          <a:stretch>
            <a:fillRect/>
          </a:stretch>
        </p:blipFill>
        <p:spPr>
          <a:xfrm>
            <a:off x="1905000" y="2244021"/>
            <a:ext cx="3105943" cy="5616051"/>
          </a:xfrm>
          <a:prstGeom prst="rect">
            <a:avLst/>
          </a:prstGeom>
        </p:spPr>
      </p:pic>
      <p:sp>
        <p:nvSpPr>
          <p:cNvPr id="7" name="TextBox 6">
            <a:extLst>
              <a:ext uri="{FF2B5EF4-FFF2-40B4-BE49-F238E27FC236}">
                <a16:creationId xmlns:a16="http://schemas.microsoft.com/office/drawing/2014/main" id="{546E7824-AC83-4BCE-A661-46BE6AE7156E}"/>
              </a:ext>
            </a:extLst>
          </p:cNvPr>
          <p:cNvSpPr txBox="1"/>
          <p:nvPr/>
        </p:nvSpPr>
        <p:spPr>
          <a:xfrm>
            <a:off x="609600" y="253702"/>
            <a:ext cx="16992600" cy="923330"/>
          </a:xfrm>
          <a:prstGeom prst="rect">
            <a:avLst/>
          </a:prstGeom>
          <a:noFill/>
        </p:spPr>
        <p:txBody>
          <a:bodyPr wrap="square">
            <a:spAutoFit/>
          </a:bodyPr>
          <a:lstStyle/>
          <a:p>
            <a:r>
              <a:rPr lang="en-US" sz="5400">
                <a:solidFill>
                  <a:srgbClr val="3752A6"/>
                </a:solidFill>
                <a:latin typeface="Cambria" panose="02040503050406030204" pitchFamily="18" charset="0"/>
                <a:ea typeface="Cambria" panose="02040503050406030204" pitchFamily="18" charset="0"/>
              </a:rPr>
              <a:t>Action Item: Good Example</a:t>
            </a:r>
          </a:p>
        </p:txBody>
      </p:sp>
      <p:sp>
        <p:nvSpPr>
          <p:cNvPr id="8" name="TextBox 7">
            <a:extLst>
              <a:ext uri="{FF2B5EF4-FFF2-40B4-BE49-F238E27FC236}">
                <a16:creationId xmlns:a16="http://schemas.microsoft.com/office/drawing/2014/main" id="{BDA0FF61-2EEE-4D03-9D07-E917E6D47357}"/>
              </a:ext>
            </a:extLst>
          </p:cNvPr>
          <p:cNvSpPr txBox="1"/>
          <p:nvPr/>
        </p:nvSpPr>
        <p:spPr>
          <a:xfrm>
            <a:off x="4609002" y="1943100"/>
            <a:ext cx="11430000" cy="7109639"/>
          </a:xfrm>
          <a:prstGeom prst="rect">
            <a:avLst/>
          </a:prstGeom>
          <a:noFill/>
        </p:spPr>
        <p:txBody>
          <a:bodyPr wrap="square" lIns="91440" tIns="45720" rIns="91440" bIns="45720" rtlCol="0" anchor="t">
            <a:spAutoFit/>
          </a:bodyPr>
          <a:lstStyle/>
          <a:p>
            <a:r>
              <a:rPr lang="en-US" sz="3600" b="1">
                <a:solidFill>
                  <a:srgbClr val="94BF36"/>
                </a:solidFill>
                <a:latin typeface="Cambria"/>
                <a:ea typeface="Cambria"/>
              </a:rPr>
              <a:t>Health Disparities:  Family and Consumer Sciences</a:t>
            </a:r>
          </a:p>
          <a:p>
            <a:endParaRPr lang="en-US" sz="3200" b="1">
              <a:solidFill>
                <a:srgbClr val="94BF36"/>
              </a:solidFill>
              <a:latin typeface="Cambria" panose="02040503050406030204" pitchFamily="18" charset="0"/>
              <a:ea typeface="Cambria" panose="02040503050406030204" pitchFamily="18" charset="0"/>
            </a:endParaRPr>
          </a:p>
          <a:p>
            <a:r>
              <a:rPr lang="en-US" sz="3200" b="1">
                <a:latin typeface="Cambria"/>
                <a:ea typeface="Cambria"/>
              </a:rPr>
              <a:t>Background</a:t>
            </a:r>
            <a:r>
              <a:rPr lang="en-US" sz="3200">
                <a:latin typeface="Cambria"/>
                <a:ea typeface="Cambria"/>
              </a:rPr>
              <a:t>:  A regional meeting of FCS Program Leaders &amp; Specialists is needed to:</a:t>
            </a:r>
          </a:p>
          <a:p>
            <a:pPr marL="971550" lvl="1" indent="-514350">
              <a:buFont typeface="+mj-lt"/>
              <a:buAutoNum type="arabicPeriod"/>
            </a:pPr>
            <a:r>
              <a:rPr lang="en-US" sz="3200">
                <a:latin typeface="Cambria"/>
                <a:ea typeface="Cambria"/>
              </a:rPr>
              <a:t>Provide professional development in the area of health disparities; </a:t>
            </a:r>
            <a:endParaRPr lang="en-US" sz="3200">
              <a:latin typeface="Cambria" panose="02040503050406030204" pitchFamily="18" charset="0"/>
              <a:ea typeface="Cambria" panose="02040503050406030204" pitchFamily="18" charset="0"/>
            </a:endParaRPr>
          </a:p>
          <a:p>
            <a:pPr marL="971550" lvl="1" indent="-514350">
              <a:buFont typeface="+mj-lt"/>
              <a:buAutoNum type="arabicPeriod"/>
            </a:pPr>
            <a:r>
              <a:rPr lang="en-US" sz="3200">
                <a:latin typeface="Cambria"/>
                <a:ea typeface="Cambria"/>
              </a:rPr>
              <a:t>Explore opportunities for multi-state and interdisciplinary efforts; </a:t>
            </a:r>
            <a:endParaRPr lang="en-US" sz="3200">
              <a:latin typeface="Cambria" panose="02040503050406030204" pitchFamily="18" charset="0"/>
              <a:ea typeface="Cambria" panose="02040503050406030204" pitchFamily="18" charset="0"/>
            </a:endParaRPr>
          </a:p>
          <a:p>
            <a:pPr marL="971550" lvl="1" indent="-514350">
              <a:buFont typeface="+mj-lt"/>
              <a:buAutoNum type="arabicPeriod"/>
            </a:pPr>
            <a:r>
              <a:rPr lang="en-US" sz="3200">
                <a:latin typeface="Cambria"/>
                <a:ea typeface="Cambria"/>
              </a:rPr>
              <a:t>Form teams to write proposals for funding, development or adoption of health curricula across the region.</a:t>
            </a:r>
          </a:p>
          <a:p>
            <a:r>
              <a:rPr lang="en-US" sz="3200" b="1">
                <a:latin typeface="Cambria"/>
                <a:ea typeface="Cambria"/>
              </a:rPr>
              <a:t>Action Requested</a:t>
            </a:r>
            <a:r>
              <a:rPr lang="en-US" sz="3200">
                <a:latin typeface="Cambria"/>
                <a:ea typeface="Cambria"/>
              </a:rPr>
              <a:t>: Approval for regional meeting</a:t>
            </a:r>
          </a:p>
          <a:p>
            <a:endParaRPr lang="en-US" sz="3200">
              <a:latin typeface="Cambria" panose="02040503050406030204" pitchFamily="18" charset="0"/>
              <a:ea typeface="Cambria" panose="02040503050406030204" pitchFamily="18" charset="0"/>
            </a:endParaRPr>
          </a:p>
          <a:p>
            <a:r>
              <a:rPr lang="en-US" sz="3200" b="1">
                <a:latin typeface="Cambria"/>
                <a:ea typeface="Cambria"/>
              </a:rPr>
              <a:t>Timeline</a:t>
            </a:r>
            <a:r>
              <a:rPr lang="en-US" sz="3200">
                <a:latin typeface="Cambria"/>
                <a:ea typeface="Cambria"/>
              </a:rPr>
              <a:t>:  September 1, 2021 - August 31, 2022</a:t>
            </a:r>
          </a:p>
          <a:p>
            <a:endParaRPr lang="en-US" sz="4000">
              <a:latin typeface="Cambria" panose="02040503050406030204" pitchFamily="18" charset="0"/>
              <a:ea typeface="Cambria" panose="02040503050406030204"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p:cNvPicPr>
          <p:nvPr/>
        </p:nvPicPr>
        <p:blipFill>
          <a:blip r:embed="rId2"/>
          <a:srcRect/>
          <a:stretch>
            <a:fillRect/>
          </a:stretch>
        </p:blipFill>
        <p:spPr>
          <a:xfrm>
            <a:off x="990600" y="1893291"/>
            <a:ext cx="11629875" cy="8124982"/>
          </a:xfrm>
          <a:prstGeom prst="rect">
            <a:avLst/>
          </a:prstGeom>
        </p:spPr>
      </p:pic>
      <p:pic>
        <p:nvPicPr>
          <p:cNvPr id="2" name="Picture 2"/>
          <p:cNvPicPr>
            <a:picLocks noChangeAspect="1"/>
          </p:cNvPicPr>
          <p:nvPr/>
        </p:nvPicPr>
        <p:blipFill>
          <a:blip r:embed="rId3"/>
          <a:srcRect r="3015" b="8773"/>
          <a:stretch>
            <a:fillRect/>
          </a:stretch>
        </p:blipFill>
        <p:spPr>
          <a:xfrm>
            <a:off x="254311" y="7860072"/>
            <a:ext cx="2419903" cy="2276245"/>
          </a:xfrm>
          <a:prstGeom prst="rect">
            <a:avLst/>
          </a:prstGeom>
        </p:spPr>
      </p:pic>
      <p:pic>
        <p:nvPicPr>
          <p:cNvPr id="3" name="Picture 3"/>
          <p:cNvPicPr>
            <a:picLocks noChangeAspect="1"/>
          </p:cNvPicPr>
          <p:nvPr/>
        </p:nvPicPr>
        <p:blipFill>
          <a:blip r:embed="rId4"/>
          <a:srcRect/>
          <a:stretch>
            <a:fillRect/>
          </a:stretch>
        </p:blipFill>
        <p:spPr>
          <a:xfrm>
            <a:off x="14158217" y="7860072"/>
            <a:ext cx="3761570" cy="2158201"/>
          </a:xfrm>
          <a:prstGeom prst="rect">
            <a:avLst/>
          </a:prstGeom>
        </p:spPr>
      </p:pic>
      <p:grpSp>
        <p:nvGrpSpPr>
          <p:cNvPr id="4" name="Group 4"/>
          <p:cNvGrpSpPr/>
          <p:nvPr/>
        </p:nvGrpSpPr>
        <p:grpSpPr>
          <a:xfrm>
            <a:off x="0" y="0"/>
            <a:ext cx="18288000" cy="1430735"/>
            <a:chOff x="0" y="0"/>
            <a:chExt cx="6186311" cy="483977"/>
          </a:xfrm>
        </p:grpSpPr>
        <p:sp>
          <p:nvSpPr>
            <p:cNvPr id="5" name="Freeform 5"/>
            <p:cNvSpPr/>
            <p:nvPr/>
          </p:nvSpPr>
          <p:spPr>
            <a:xfrm>
              <a:off x="0" y="0"/>
              <a:ext cx="6186311" cy="483977"/>
            </a:xfrm>
            <a:custGeom>
              <a:avLst/>
              <a:gdLst/>
              <a:ahLst/>
              <a:cxnLst/>
              <a:rect l="l" t="t" r="r" b="b"/>
              <a:pathLst>
                <a:path w="6186311" h="483977">
                  <a:moveTo>
                    <a:pt x="0" y="0"/>
                  </a:moveTo>
                  <a:lnTo>
                    <a:pt x="6186311" y="0"/>
                  </a:lnTo>
                  <a:lnTo>
                    <a:pt x="6186311" y="483977"/>
                  </a:lnTo>
                  <a:lnTo>
                    <a:pt x="0" y="483977"/>
                  </a:lnTo>
                  <a:close/>
                </a:path>
              </a:pathLst>
            </a:custGeom>
            <a:solidFill>
              <a:srgbClr val="94BF36"/>
            </a:solidFill>
          </p:spPr>
        </p:sp>
      </p:grpSp>
      <p:sp>
        <p:nvSpPr>
          <p:cNvPr id="7" name="TextBox 6">
            <a:extLst>
              <a:ext uri="{FF2B5EF4-FFF2-40B4-BE49-F238E27FC236}">
                <a16:creationId xmlns:a16="http://schemas.microsoft.com/office/drawing/2014/main" id="{797AA095-5B8B-4B2C-9135-CDABB28CA378}"/>
              </a:ext>
            </a:extLst>
          </p:cNvPr>
          <p:cNvSpPr txBox="1"/>
          <p:nvPr/>
        </p:nvSpPr>
        <p:spPr>
          <a:xfrm>
            <a:off x="609600" y="253702"/>
            <a:ext cx="16992600" cy="923330"/>
          </a:xfrm>
          <a:prstGeom prst="rect">
            <a:avLst/>
          </a:prstGeom>
          <a:noFill/>
        </p:spPr>
        <p:txBody>
          <a:bodyPr wrap="square">
            <a:spAutoFit/>
          </a:bodyPr>
          <a:lstStyle/>
          <a:p>
            <a:r>
              <a:rPr lang="en-US" sz="5400">
                <a:solidFill>
                  <a:srgbClr val="3752A6"/>
                </a:solidFill>
                <a:latin typeface="Cambria" panose="02040503050406030204" pitchFamily="18" charset="0"/>
                <a:ea typeface="Cambria" panose="02040503050406030204" pitchFamily="18" charset="0"/>
              </a:rPr>
              <a:t>Action Item: Poor Example</a:t>
            </a:r>
          </a:p>
        </p:txBody>
      </p:sp>
      <p:sp>
        <p:nvSpPr>
          <p:cNvPr id="8" name="TextBox 7">
            <a:extLst>
              <a:ext uri="{FF2B5EF4-FFF2-40B4-BE49-F238E27FC236}">
                <a16:creationId xmlns:a16="http://schemas.microsoft.com/office/drawing/2014/main" id="{4712EBBA-F1BF-4836-B37D-DF80A9E58049}"/>
              </a:ext>
            </a:extLst>
          </p:cNvPr>
          <p:cNvSpPr txBox="1"/>
          <p:nvPr/>
        </p:nvSpPr>
        <p:spPr>
          <a:xfrm>
            <a:off x="4495800" y="1684437"/>
            <a:ext cx="13537889" cy="8094524"/>
          </a:xfrm>
          <a:prstGeom prst="rect">
            <a:avLst/>
          </a:prstGeom>
          <a:noFill/>
        </p:spPr>
        <p:txBody>
          <a:bodyPr wrap="square" lIns="91440" tIns="45720" rIns="91440" bIns="45720" rtlCol="0" anchor="t">
            <a:spAutoFit/>
          </a:bodyPr>
          <a:lstStyle/>
          <a:p>
            <a:r>
              <a:rPr lang="en-US" sz="3000" b="1">
                <a:latin typeface="Cambria"/>
                <a:ea typeface="Cambria"/>
              </a:rPr>
              <a:t>Encourage Participation in National Meetings:  </a:t>
            </a:r>
            <a:endParaRPr lang="en-US" sz="3000" b="1">
              <a:latin typeface="Cambria" panose="02040503050406030204" pitchFamily="18" charset="0"/>
              <a:ea typeface="Cambria" panose="02040503050406030204" pitchFamily="18" charset="0"/>
            </a:endParaRPr>
          </a:p>
          <a:p>
            <a:endParaRPr lang="en-US" sz="3000">
              <a:latin typeface="Cambria" panose="02040503050406030204" pitchFamily="18" charset="0"/>
              <a:ea typeface="Cambria" panose="02040503050406030204" pitchFamily="18" charset="0"/>
            </a:endParaRPr>
          </a:p>
          <a:p>
            <a:r>
              <a:rPr lang="en-US" sz="3000" b="1">
                <a:latin typeface="Cambria"/>
                <a:ea typeface="Cambria"/>
              </a:rPr>
              <a:t>Background</a:t>
            </a:r>
            <a:r>
              <a:rPr lang="en-US" sz="3000">
                <a:latin typeface="Cambria"/>
                <a:ea typeface="Cambria"/>
              </a:rPr>
              <a:t> – Faculty of state Extension organizations have more opportunities to collaborate with colleagues on a broader scale.  Participation in national meetings would give faculty more opportunities to network with their counterparts and learn of ongoing activities in which they can partner.  Extension leadership is asked to consider supporting the increase in attendance by faculty to national meetings that could improve relationships and collaboration between state organizations.</a:t>
            </a:r>
          </a:p>
          <a:p>
            <a:endParaRPr lang="en-US" sz="3000">
              <a:latin typeface="Cambria" panose="02040503050406030204" pitchFamily="18" charset="0"/>
              <a:ea typeface="Cambria" panose="02040503050406030204" pitchFamily="18" charset="0"/>
            </a:endParaRPr>
          </a:p>
          <a:p>
            <a:r>
              <a:rPr lang="en-US" sz="3000" b="1">
                <a:latin typeface="Cambria"/>
                <a:ea typeface="Cambria"/>
              </a:rPr>
              <a:t>Committee(s) Involved </a:t>
            </a:r>
            <a:r>
              <a:rPr lang="en-US" sz="3000">
                <a:latin typeface="Cambria"/>
                <a:ea typeface="Cambria"/>
              </a:rPr>
              <a:t>–  All committees</a:t>
            </a:r>
          </a:p>
          <a:p>
            <a:endParaRPr lang="en-US" sz="3000">
              <a:latin typeface="Cambria" panose="02040503050406030204" pitchFamily="18" charset="0"/>
              <a:ea typeface="Cambria" panose="02040503050406030204" pitchFamily="18" charset="0"/>
            </a:endParaRPr>
          </a:p>
          <a:p>
            <a:r>
              <a:rPr lang="en-US" sz="3000" b="1">
                <a:latin typeface="Cambria"/>
                <a:ea typeface="Cambria"/>
              </a:rPr>
              <a:t>Action Needed </a:t>
            </a:r>
            <a:r>
              <a:rPr lang="en-US" sz="3000">
                <a:latin typeface="Cambria"/>
                <a:ea typeface="Cambria"/>
              </a:rPr>
              <a:t>–  Approval for professional faculty/staff </a:t>
            </a:r>
            <a:endParaRPr lang="en-US" sz="3000">
              <a:latin typeface="Cambria" panose="02040503050406030204" pitchFamily="18" charset="0"/>
              <a:ea typeface="Cambria" panose="02040503050406030204" pitchFamily="18" charset="0"/>
            </a:endParaRPr>
          </a:p>
          <a:p>
            <a:r>
              <a:rPr lang="en-US" sz="3000">
                <a:latin typeface="Cambria"/>
                <a:ea typeface="Cambria"/>
              </a:rPr>
              <a:t>to attend national meetings.</a:t>
            </a:r>
          </a:p>
          <a:p>
            <a:endParaRPr lang="en-US" sz="3000">
              <a:latin typeface="Cambria" panose="02040503050406030204" pitchFamily="18" charset="0"/>
              <a:ea typeface="Cambria" panose="02040503050406030204" pitchFamily="18" charset="0"/>
            </a:endParaRPr>
          </a:p>
          <a:p>
            <a:r>
              <a:rPr lang="en-US" sz="3000" b="1">
                <a:latin typeface="Cambria"/>
                <a:ea typeface="Cambria"/>
              </a:rPr>
              <a:t>Timeline</a:t>
            </a:r>
            <a:r>
              <a:rPr lang="en-US" sz="3000">
                <a:latin typeface="Cambria"/>
                <a:ea typeface="Cambria"/>
              </a:rPr>
              <a:t> – 2021 and beyond.</a:t>
            </a:r>
          </a:p>
          <a:p>
            <a:endParaRPr lang="en-US" sz="4000">
              <a:latin typeface="Cambria" panose="02040503050406030204" pitchFamily="18" charset="0"/>
              <a:ea typeface="Cambria" panose="020405030504060302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3015" b="8773"/>
          <a:stretch>
            <a:fillRect/>
          </a:stretch>
        </p:blipFill>
        <p:spPr>
          <a:xfrm>
            <a:off x="254311" y="7860072"/>
            <a:ext cx="2419903" cy="2276245"/>
          </a:xfrm>
          <a:prstGeom prst="rect">
            <a:avLst/>
          </a:prstGeom>
        </p:spPr>
      </p:pic>
      <p:pic>
        <p:nvPicPr>
          <p:cNvPr id="3" name="Picture 3"/>
          <p:cNvPicPr>
            <a:picLocks noChangeAspect="1"/>
          </p:cNvPicPr>
          <p:nvPr/>
        </p:nvPicPr>
        <p:blipFill>
          <a:blip r:embed="rId3"/>
          <a:srcRect/>
          <a:stretch>
            <a:fillRect/>
          </a:stretch>
        </p:blipFill>
        <p:spPr>
          <a:xfrm>
            <a:off x="14158217" y="7860072"/>
            <a:ext cx="3761570" cy="2158201"/>
          </a:xfrm>
          <a:prstGeom prst="rect">
            <a:avLst/>
          </a:prstGeom>
        </p:spPr>
      </p:pic>
      <p:grpSp>
        <p:nvGrpSpPr>
          <p:cNvPr id="4" name="Group 4"/>
          <p:cNvGrpSpPr/>
          <p:nvPr/>
        </p:nvGrpSpPr>
        <p:grpSpPr>
          <a:xfrm>
            <a:off x="0" y="0"/>
            <a:ext cx="18288000" cy="1430735"/>
            <a:chOff x="0" y="0"/>
            <a:chExt cx="6186311" cy="483977"/>
          </a:xfrm>
        </p:grpSpPr>
        <p:sp>
          <p:nvSpPr>
            <p:cNvPr id="5" name="Freeform 5"/>
            <p:cNvSpPr/>
            <p:nvPr/>
          </p:nvSpPr>
          <p:spPr>
            <a:xfrm>
              <a:off x="0" y="0"/>
              <a:ext cx="6186311" cy="483977"/>
            </a:xfrm>
            <a:custGeom>
              <a:avLst/>
              <a:gdLst/>
              <a:ahLst/>
              <a:cxnLst/>
              <a:rect l="l" t="t" r="r" b="b"/>
              <a:pathLst>
                <a:path w="6186311" h="483977">
                  <a:moveTo>
                    <a:pt x="0" y="0"/>
                  </a:moveTo>
                  <a:lnTo>
                    <a:pt x="6186311" y="0"/>
                  </a:lnTo>
                  <a:lnTo>
                    <a:pt x="6186311" y="483977"/>
                  </a:lnTo>
                  <a:lnTo>
                    <a:pt x="0" y="483977"/>
                  </a:lnTo>
                  <a:close/>
                </a:path>
              </a:pathLst>
            </a:custGeom>
            <a:solidFill>
              <a:srgbClr val="94BF36"/>
            </a:solidFill>
          </p:spPr>
        </p:sp>
      </p:grpSp>
      <p:sp>
        <p:nvSpPr>
          <p:cNvPr id="7" name="TextBox 6">
            <a:extLst>
              <a:ext uri="{FF2B5EF4-FFF2-40B4-BE49-F238E27FC236}">
                <a16:creationId xmlns:a16="http://schemas.microsoft.com/office/drawing/2014/main" id="{D05CA6B0-4606-40A7-80BC-3C58A973D80F}"/>
              </a:ext>
            </a:extLst>
          </p:cNvPr>
          <p:cNvSpPr txBox="1"/>
          <p:nvPr/>
        </p:nvSpPr>
        <p:spPr>
          <a:xfrm>
            <a:off x="609600" y="253702"/>
            <a:ext cx="16992600" cy="923330"/>
          </a:xfrm>
          <a:prstGeom prst="rect">
            <a:avLst/>
          </a:prstGeom>
          <a:noFill/>
        </p:spPr>
        <p:txBody>
          <a:bodyPr wrap="square">
            <a:spAutoFit/>
          </a:bodyPr>
          <a:lstStyle/>
          <a:p>
            <a:r>
              <a:rPr lang="en-US" sz="5400">
                <a:solidFill>
                  <a:srgbClr val="3752A6"/>
                </a:solidFill>
                <a:latin typeface="Cambria" panose="02040503050406030204" pitchFamily="18" charset="0"/>
                <a:ea typeface="Cambria" panose="02040503050406030204" pitchFamily="18" charset="0"/>
              </a:rPr>
              <a:t>Do You Know?</a:t>
            </a:r>
          </a:p>
        </p:txBody>
      </p:sp>
      <p:sp>
        <p:nvSpPr>
          <p:cNvPr id="8" name="TextBox 7">
            <a:extLst>
              <a:ext uri="{FF2B5EF4-FFF2-40B4-BE49-F238E27FC236}">
                <a16:creationId xmlns:a16="http://schemas.microsoft.com/office/drawing/2014/main" id="{96A1862E-F8A1-4609-B171-9A4796170179}"/>
              </a:ext>
            </a:extLst>
          </p:cNvPr>
          <p:cNvSpPr txBox="1"/>
          <p:nvPr/>
        </p:nvSpPr>
        <p:spPr>
          <a:xfrm>
            <a:off x="914400" y="1943100"/>
            <a:ext cx="5715000" cy="4708981"/>
          </a:xfrm>
          <a:prstGeom prst="rect">
            <a:avLst/>
          </a:prstGeom>
          <a:noFill/>
        </p:spPr>
        <p:txBody>
          <a:bodyPr wrap="square" rtlCol="0">
            <a:spAutoFit/>
          </a:bodyPr>
          <a:lstStyle/>
          <a:p>
            <a:r>
              <a:rPr lang="en-US" sz="6000">
                <a:latin typeface="Cambria" panose="02040503050406030204" pitchFamily="18" charset="0"/>
                <a:ea typeface="Cambria" panose="02040503050406030204" pitchFamily="18" charset="0"/>
              </a:rPr>
              <a:t>The number of </a:t>
            </a:r>
          </a:p>
          <a:p>
            <a:r>
              <a:rPr lang="en-US" sz="6000">
                <a:latin typeface="Cambria" panose="02040503050406030204" pitchFamily="18" charset="0"/>
                <a:ea typeface="Cambria" panose="02040503050406030204" pitchFamily="18" charset="0"/>
              </a:rPr>
              <a:t>land-grant universities that participate with the SR-PLN?</a:t>
            </a:r>
          </a:p>
        </p:txBody>
      </p:sp>
      <p:pic>
        <p:nvPicPr>
          <p:cNvPr id="9" name="Picture 9" descr="Table&#10;&#10;Description automatically generated">
            <a:extLst>
              <a:ext uri="{FF2B5EF4-FFF2-40B4-BE49-F238E27FC236}">
                <a16:creationId xmlns:a16="http://schemas.microsoft.com/office/drawing/2014/main" id="{1FEC2477-C104-43E2-9217-41D31EC315C5}"/>
              </a:ext>
            </a:extLst>
          </p:cNvPr>
          <p:cNvPicPr>
            <a:picLocks noChangeAspect="1"/>
          </p:cNvPicPr>
          <p:nvPr/>
        </p:nvPicPr>
        <p:blipFill>
          <a:blip r:embed="rId4"/>
          <a:stretch>
            <a:fillRect/>
          </a:stretch>
        </p:blipFill>
        <p:spPr>
          <a:xfrm>
            <a:off x="-3895253" y="3987203"/>
            <a:ext cx="2743200" cy="1543050"/>
          </a:xfrm>
          <a:prstGeom prst="rect">
            <a:avLst/>
          </a:prstGeom>
        </p:spPr>
      </p:pic>
      <p:graphicFrame>
        <p:nvGraphicFramePr>
          <p:cNvPr id="11" name="Table 10">
            <a:extLst>
              <a:ext uri="{FF2B5EF4-FFF2-40B4-BE49-F238E27FC236}">
                <a16:creationId xmlns:a16="http://schemas.microsoft.com/office/drawing/2014/main" id="{8BB0A70C-32A3-483F-A97C-CA81F06BFBAB}"/>
              </a:ext>
            </a:extLst>
          </p:cNvPr>
          <p:cNvGraphicFramePr>
            <a:graphicFrameLocks noGrp="1"/>
          </p:cNvGraphicFramePr>
          <p:nvPr>
            <p:extLst>
              <p:ext uri="{D42A27DB-BD31-4B8C-83A1-F6EECF244321}">
                <p14:modId xmlns:p14="http://schemas.microsoft.com/office/powerpoint/2010/main" val="43583503"/>
              </p:ext>
            </p:extLst>
          </p:nvPr>
        </p:nvGraphicFramePr>
        <p:xfrm>
          <a:off x="6937217" y="2138881"/>
          <a:ext cx="6518269" cy="5111877"/>
        </p:xfrm>
        <a:graphic>
          <a:graphicData uri="http://schemas.openxmlformats.org/drawingml/2006/table">
            <a:tbl>
              <a:tblPr firstRow="1" bandRow="1">
                <a:tableStyleId>{5C22544A-7EE6-4342-B048-85BDC9FD1C3A}</a:tableStyleId>
              </a:tblPr>
              <a:tblGrid>
                <a:gridCol w="1303654">
                  <a:extLst>
                    <a:ext uri="{9D8B030D-6E8A-4147-A177-3AD203B41FA5}">
                      <a16:colId xmlns:a16="http://schemas.microsoft.com/office/drawing/2014/main" val="2878009081"/>
                    </a:ext>
                  </a:extLst>
                </a:gridCol>
                <a:gridCol w="1303654">
                  <a:extLst>
                    <a:ext uri="{9D8B030D-6E8A-4147-A177-3AD203B41FA5}">
                      <a16:colId xmlns:a16="http://schemas.microsoft.com/office/drawing/2014/main" val="1404506575"/>
                    </a:ext>
                  </a:extLst>
                </a:gridCol>
                <a:gridCol w="1361168">
                  <a:extLst>
                    <a:ext uri="{9D8B030D-6E8A-4147-A177-3AD203B41FA5}">
                      <a16:colId xmlns:a16="http://schemas.microsoft.com/office/drawing/2014/main" val="2106106257"/>
                    </a:ext>
                  </a:extLst>
                </a:gridCol>
                <a:gridCol w="1246139">
                  <a:extLst>
                    <a:ext uri="{9D8B030D-6E8A-4147-A177-3AD203B41FA5}">
                      <a16:colId xmlns:a16="http://schemas.microsoft.com/office/drawing/2014/main" val="2939633921"/>
                    </a:ext>
                  </a:extLst>
                </a:gridCol>
                <a:gridCol w="1303654">
                  <a:extLst>
                    <a:ext uri="{9D8B030D-6E8A-4147-A177-3AD203B41FA5}">
                      <a16:colId xmlns:a16="http://schemas.microsoft.com/office/drawing/2014/main" val="2968245588"/>
                    </a:ext>
                  </a:extLst>
                </a:gridCol>
              </a:tblGrid>
              <a:tr h="628777">
                <a:tc>
                  <a:txBody>
                    <a:bodyPr/>
                    <a:lstStyle/>
                    <a:p>
                      <a:pPr marL="0" algn="ctr" rtl="0" eaLnBrk="1" latinLnBrk="0" hangingPunct="1">
                        <a:spcBef>
                          <a:spcPts val="0"/>
                        </a:spcBef>
                        <a:spcAft>
                          <a:spcPts val="0"/>
                        </a:spcAft>
                      </a:pPr>
                      <a:r>
                        <a:rPr lang="en-US" sz="1800" b="0" kern="1200">
                          <a:solidFill>
                            <a:schemeClr val="tx1"/>
                          </a:solidFill>
                          <a:effectLst/>
                        </a:rPr>
                        <a:t>Aubu</a:t>
                      </a:r>
                      <a:r>
                        <a:rPr lang="en-US" sz="1800" b="0" kern="1200">
                          <a:solidFill>
                            <a:schemeClr val="tx1"/>
                          </a:solidFill>
                          <a:effectLst/>
                          <a:latin typeface="+mn-lt"/>
                          <a:ea typeface="+mn-ea"/>
                          <a:cs typeface="+mn-cs"/>
                        </a:rPr>
                        <a:t>r</a:t>
                      </a:r>
                      <a:r>
                        <a:rPr lang="en-US" sz="1800" b="0" kern="1200">
                          <a:solidFill>
                            <a:schemeClr val="tx1"/>
                          </a:solidFill>
                          <a:effectLst/>
                        </a:rPr>
                        <a:t>n University</a:t>
                      </a:r>
                      <a:endParaRPr lang="en-US" b="0">
                        <a:solidFill>
                          <a:schemeClr val="tx1"/>
                        </a:solidFill>
                        <a:effectLst/>
                      </a:endParaRPr>
                    </a:p>
                  </a:txBody>
                  <a:tcPr marL="0" marR="0" marT="0" marB="0" anchor="ctr">
                    <a:solidFill>
                      <a:schemeClr val="accent1">
                        <a:lumMod val="20000"/>
                        <a:lumOff val="80000"/>
                      </a:schemeClr>
                    </a:solidFill>
                  </a:tcPr>
                </a:tc>
                <a:tc>
                  <a:txBody>
                    <a:bodyPr/>
                    <a:lstStyle/>
                    <a:p>
                      <a:pPr marL="0" algn="ctr" rtl="0" eaLnBrk="1" latinLnBrk="0" hangingPunct="1">
                        <a:spcBef>
                          <a:spcPts val="0"/>
                        </a:spcBef>
                        <a:spcAft>
                          <a:spcPts val="0"/>
                        </a:spcAft>
                      </a:pPr>
                      <a:r>
                        <a:rPr lang="en-US" sz="1800" b="0" kern="1200">
                          <a:solidFill>
                            <a:schemeClr val="tx1"/>
                          </a:solidFill>
                          <a:effectLst/>
                        </a:rPr>
                        <a:t>Alabama </a:t>
                      </a:r>
                      <a:endParaRPr lang="en-US" b="0">
                        <a:solidFill>
                          <a:schemeClr val="tx1"/>
                        </a:solidFill>
                        <a:effectLst/>
                      </a:endParaRPr>
                    </a:p>
                    <a:p>
                      <a:pPr marL="0" algn="ctr" rtl="0" eaLnBrk="1" latinLnBrk="0" hangingPunct="1">
                        <a:spcBef>
                          <a:spcPts val="0"/>
                        </a:spcBef>
                        <a:spcAft>
                          <a:spcPts val="0"/>
                        </a:spcAft>
                      </a:pPr>
                      <a:r>
                        <a:rPr lang="en-US" sz="1800" b="0" kern="1200">
                          <a:solidFill>
                            <a:schemeClr val="tx1"/>
                          </a:solidFill>
                          <a:effectLst/>
                        </a:rPr>
                        <a:t>A&amp;M</a:t>
                      </a:r>
                      <a:endParaRPr lang="en-US" b="0">
                        <a:solidFill>
                          <a:schemeClr val="tx1"/>
                        </a:solidFill>
                        <a:effectLst/>
                      </a:endParaRPr>
                    </a:p>
                  </a:txBody>
                  <a:tcPr marL="0" marR="0" marT="0" marB="0" anchor="ctr">
                    <a:solidFill>
                      <a:schemeClr val="accent1">
                        <a:lumMod val="20000"/>
                        <a:lumOff val="80000"/>
                      </a:schemeClr>
                    </a:solidFill>
                  </a:tcPr>
                </a:tc>
                <a:tc>
                  <a:txBody>
                    <a:bodyPr/>
                    <a:lstStyle/>
                    <a:p>
                      <a:pPr marL="0" algn="ctr" rtl="0" eaLnBrk="1" latinLnBrk="0" hangingPunct="1">
                        <a:spcBef>
                          <a:spcPts val="0"/>
                        </a:spcBef>
                        <a:spcAft>
                          <a:spcPts val="0"/>
                        </a:spcAft>
                      </a:pPr>
                      <a:r>
                        <a:rPr lang="en-US" sz="1800" b="0" kern="1200">
                          <a:solidFill>
                            <a:schemeClr val="tx1"/>
                          </a:solidFill>
                          <a:effectLst/>
                        </a:rPr>
                        <a:t>Tuskegee </a:t>
                      </a:r>
                      <a:endParaRPr lang="en-US" b="0">
                        <a:solidFill>
                          <a:schemeClr val="tx1"/>
                        </a:solidFill>
                        <a:effectLst/>
                      </a:endParaRPr>
                    </a:p>
                    <a:p>
                      <a:pPr marL="0" algn="ctr" rtl="0" eaLnBrk="1" latinLnBrk="0" hangingPunct="1">
                        <a:spcBef>
                          <a:spcPts val="0"/>
                        </a:spcBef>
                        <a:spcAft>
                          <a:spcPts val="0"/>
                        </a:spcAft>
                      </a:pPr>
                      <a:r>
                        <a:rPr lang="en-US" sz="1800" b="0" kern="1200">
                          <a:solidFill>
                            <a:schemeClr val="tx1"/>
                          </a:solidFill>
                          <a:effectLst/>
                        </a:rPr>
                        <a:t>University</a:t>
                      </a:r>
                      <a:endParaRPr lang="en-US" b="0">
                        <a:solidFill>
                          <a:schemeClr val="tx1"/>
                        </a:solidFill>
                        <a:effectLst/>
                      </a:endParaRPr>
                    </a:p>
                  </a:txBody>
                  <a:tcPr marL="0" marR="0" marT="0" marB="0" anchor="ctr">
                    <a:solidFill>
                      <a:schemeClr val="accent1">
                        <a:lumMod val="20000"/>
                        <a:lumOff val="80000"/>
                      </a:schemeClr>
                    </a:solidFill>
                  </a:tcPr>
                </a:tc>
                <a:tc>
                  <a:txBody>
                    <a:bodyPr/>
                    <a:lstStyle/>
                    <a:p>
                      <a:pPr marL="0" algn="ctr" rtl="0" eaLnBrk="1" latinLnBrk="0" hangingPunct="1">
                        <a:spcBef>
                          <a:spcPts val="0"/>
                        </a:spcBef>
                        <a:spcAft>
                          <a:spcPts val="0"/>
                        </a:spcAft>
                      </a:pPr>
                      <a:r>
                        <a:rPr lang="en-US" sz="1800" b="0" kern="1200">
                          <a:solidFill>
                            <a:schemeClr val="tx1"/>
                          </a:solidFill>
                          <a:effectLst/>
                        </a:rPr>
                        <a:t>University of </a:t>
                      </a:r>
                      <a:br>
                        <a:rPr lang="en-US" sz="1800" b="0" kern="1200">
                          <a:solidFill>
                            <a:schemeClr val="tx1"/>
                          </a:solidFill>
                          <a:effectLst/>
                        </a:rPr>
                      </a:br>
                      <a:r>
                        <a:rPr lang="en-US" sz="1800" b="0" kern="1200">
                          <a:solidFill>
                            <a:schemeClr val="tx1"/>
                          </a:solidFill>
                          <a:effectLst/>
                        </a:rPr>
                        <a:t>Puerto Rico</a:t>
                      </a:r>
                      <a:endParaRPr lang="en-US" b="0">
                        <a:solidFill>
                          <a:schemeClr val="tx1"/>
                        </a:solidFill>
                        <a:effectLst/>
                      </a:endParaRPr>
                    </a:p>
                  </a:txBody>
                  <a:tcPr marL="0" marR="0" marT="0" marB="0" anchor="ctr">
                    <a:solidFill>
                      <a:schemeClr val="accent1">
                        <a:lumMod val="20000"/>
                        <a:lumOff val="80000"/>
                      </a:schemeClr>
                    </a:solidFill>
                  </a:tcPr>
                </a:tc>
                <a:tc>
                  <a:txBody>
                    <a:bodyPr/>
                    <a:lstStyle/>
                    <a:p>
                      <a:pPr marL="0" marR="0" indent="0" algn="ctr" rtl="0" eaLnBrk="1" fontAlgn="auto" latinLnBrk="0" hangingPunct="1">
                        <a:spcBef>
                          <a:spcPts val="0"/>
                        </a:spcBef>
                        <a:spcAft>
                          <a:spcPts val="0"/>
                        </a:spcAft>
                      </a:pPr>
                      <a:r>
                        <a:rPr lang="en-US" sz="1800" b="0" kern="1200">
                          <a:solidFill>
                            <a:schemeClr val="tx1"/>
                          </a:solidFill>
                          <a:effectLst/>
                        </a:rPr>
                        <a:t>University of Arkansas</a:t>
                      </a:r>
                      <a:endParaRPr lang="en-US" b="0">
                        <a:solidFill>
                          <a:schemeClr val="tx1"/>
                        </a:solidFill>
                        <a:effectLst/>
                      </a:endParaRPr>
                    </a:p>
                  </a:txBody>
                  <a:tcPr marL="0" marR="0" marT="0" marB="0" anchor="ctr">
                    <a:solidFill>
                      <a:schemeClr val="accent1">
                        <a:lumMod val="20000"/>
                        <a:lumOff val="80000"/>
                      </a:schemeClr>
                    </a:solidFill>
                  </a:tcPr>
                </a:tc>
                <a:extLst>
                  <a:ext uri="{0D108BD9-81ED-4DB2-BD59-A6C34878D82A}">
                    <a16:rowId xmlns:a16="http://schemas.microsoft.com/office/drawing/2014/main" val="3140110801"/>
                  </a:ext>
                </a:extLst>
              </a:tr>
              <a:tr h="694563">
                <a:tc>
                  <a:txBody>
                    <a:bodyPr/>
                    <a:lstStyle/>
                    <a:p>
                      <a:pPr marL="0" marR="0" indent="0" algn="ctr" rtl="0" eaLnBrk="1" fontAlgn="auto" latinLnBrk="0" hangingPunct="1">
                        <a:spcBef>
                          <a:spcPts val="0"/>
                        </a:spcBef>
                        <a:spcAft>
                          <a:spcPts val="0"/>
                        </a:spcAft>
                      </a:pPr>
                      <a:r>
                        <a:rPr lang="en-US" sz="1800" kern="1200">
                          <a:effectLst/>
                        </a:rPr>
                        <a:t>U of Arkansas at Pine Bluff</a:t>
                      </a:r>
                      <a:endParaRPr lang="en-US">
                        <a:effectLst/>
                      </a:endParaRPr>
                    </a:p>
                  </a:txBody>
                  <a:tcPr marL="0" marR="0" marT="0" marB="0" anchor="ctr"/>
                </a:tc>
                <a:tc>
                  <a:txBody>
                    <a:bodyPr/>
                    <a:lstStyle/>
                    <a:p>
                      <a:pPr marL="0" marR="0" indent="0" algn="ctr" rtl="0" eaLnBrk="1" fontAlgn="auto" latinLnBrk="0" hangingPunct="1">
                        <a:spcBef>
                          <a:spcPts val="0"/>
                        </a:spcBef>
                        <a:spcAft>
                          <a:spcPts val="0"/>
                        </a:spcAft>
                      </a:pPr>
                      <a:r>
                        <a:rPr lang="en-US" sz="1800" kern="1200">
                          <a:effectLst/>
                        </a:rPr>
                        <a:t>Clemson </a:t>
                      </a:r>
                      <a:endParaRPr lang="en-US">
                        <a:effectLst/>
                      </a:endParaRPr>
                    </a:p>
                    <a:p>
                      <a:pPr marL="0" marR="0" indent="0" algn="ctr" rtl="0" eaLnBrk="1" fontAlgn="auto" latinLnBrk="0" hangingPunct="1">
                        <a:spcBef>
                          <a:spcPts val="0"/>
                        </a:spcBef>
                        <a:spcAft>
                          <a:spcPts val="0"/>
                        </a:spcAft>
                      </a:pPr>
                      <a:r>
                        <a:rPr lang="en-US" sz="1800" kern="1200">
                          <a:effectLst/>
                        </a:rPr>
                        <a:t>University</a:t>
                      </a:r>
                      <a:endParaRPr lang="en-US">
                        <a:effectLst/>
                      </a:endParaRPr>
                    </a:p>
                  </a:txBody>
                  <a:tcPr marL="0" marR="0" marT="0" marB="0" anchor="ctr"/>
                </a:tc>
                <a:tc>
                  <a:txBody>
                    <a:bodyPr/>
                    <a:lstStyle/>
                    <a:p>
                      <a:pPr marL="0" marR="0" indent="0" algn="ctr" rtl="0" eaLnBrk="1" fontAlgn="auto" latinLnBrk="0" hangingPunct="1">
                        <a:spcBef>
                          <a:spcPts val="0"/>
                        </a:spcBef>
                        <a:spcAft>
                          <a:spcPts val="0"/>
                        </a:spcAft>
                      </a:pPr>
                      <a:r>
                        <a:rPr lang="en-US" sz="1800" kern="1200">
                          <a:effectLst/>
                        </a:rPr>
                        <a:t>South Carolina State</a:t>
                      </a:r>
                      <a:endParaRPr lang="en-US">
                        <a:effectLst/>
                      </a:endParaRPr>
                    </a:p>
                  </a:txBody>
                  <a:tcPr marL="0" marR="0" marT="0" marB="0" anchor="ctr"/>
                </a:tc>
                <a:tc>
                  <a:txBody>
                    <a:bodyPr/>
                    <a:lstStyle/>
                    <a:p>
                      <a:pPr marL="0" marR="0" indent="0" algn="ctr" rtl="0" eaLnBrk="1" fontAlgn="auto" latinLnBrk="0" hangingPunct="1">
                        <a:spcBef>
                          <a:spcPts val="0"/>
                        </a:spcBef>
                        <a:spcAft>
                          <a:spcPts val="0"/>
                        </a:spcAft>
                      </a:pPr>
                      <a:r>
                        <a:rPr lang="en-US" sz="1800" kern="1200">
                          <a:effectLst/>
                        </a:rPr>
                        <a:t>Texas </a:t>
                      </a:r>
                      <a:br>
                        <a:rPr lang="en-US" sz="1800" kern="1200">
                          <a:effectLst/>
                        </a:rPr>
                      </a:br>
                      <a:r>
                        <a:rPr lang="en-US" sz="1800" kern="1200">
                          <a:effectLst/>
                        </a:rPr>
                        <a:t>A&amp;M</a:t>
                      </a:r>
                      <a:endParaRPr lang="en-US">
                        <a:effectLst/>
                      </a:endParaRPr>
                    </a:p>
                  </a:txBody>
                  <a:tcPr marL="0" marR="0" marT="0" marB="0" anchor="ctr"/>
                </a:tc>
                <a:tc>
                  <a:txBody>
                    <a:bodyPr/>
                    <a:lstStyle/>
                    <a:p>
                      <a:pPr marL="0" marR="0" indent="0" algn="ctr" rtl="0" eaLnBrk="1" fontAlgn="auto" latinLnBrk="0" hangingPunct="1">
                        <a:spcBef>
                          <a:spcPts val="0"/>
                        </a:spcBef>
                        <a:spcAft>
                          <a:spcPts val="0"/>
                        </a:spcAft>
                      </a:pPr>
                      <a:r>
                        <a:rPr lang="en-US" sz="1800" kern="1200">
                          <a:effectLst/>
                        </a:rPr>
                        <a:t>Prairie View </a:t>
                      </a:r>
                      <a:endParaRPr lang="en-US">
                        <a:effectLst/>
                      </a:endParaRPr>
                    </a:p>
                    <a:p>
                      <a:pPr marL="0" marR="0" indent="0" algn="ctr" rtl="0" eaLnBrk="1" fontAlgn="auto" latinLnBrk="0" hangingPunct="1">
                        <a:spcBef>
                          <a:spcPts val="0"/>
                        </a:spcBef>
                        <a:spcAft>
                          <a:spcPts val="0"/>
                        </a:spcAft>
                      </a:pPr>
                      <a:r>
                        <a:rPr lang="en-US" sz="1800" kern="1200">
                          <a:effectLst/>
                        </a:rPr>
                        <a:t>A&amp;M</a:t>
                      </a:r>
                      <a:endParaRPr lang="en-US">
                        <a:effectLst/>
                      </a:endParaRPr>
                    </a:p>
                  </a:txBody>
                  <a:tcPr marL="0" marR="0" marT="0" marB="0" anchor="ctr"/>
                </a:tc>
                <a:extLst>
                  <a:ext uri="{0D108BD9-81ED-4DB2-BD59-A6C34878D82A}">
                    <a16:rowId xmlns:a16="http://schemas.microsoft.com/office/drawing/2014/main" val="2837859634"/>
                  </a:ext>
                </a:extLst>
              </a:tr>
              <a:tr h="625094">
                <a:tc>
                  <a:txBody>
                    <a:bodyPr/>
                    <a:lstStyle/>
                    <a:p>
                      <a:pPr marL="0" marR="0" indent="0" algn="ctr" rtl="0" eaLnBrk="1" fontAlgn="auto" latinLnBrk="0" hangingPunct="1">
                        <a:spcBef>
                          <a:spcPts val="0"/>
                        </a:spcBef>
                        <a:spcAft>
                          <a:spcPts val="0"/>
                        </a:spcAft>
                      </a:pPr>
                      <a:r>
                        <a:rPr lang="en-US" sz="1800" kern="1200">
                          <a:effectLst/>
                        </a:rPr>
                        <a:t>Tennessee</a:t>
                      </a:r>
                      <a:endParaRPr lang="en-US">
                        <a:effectLst/>
                      </a:endParaRPr>
                    </a:p>
                    <a:p>
                      <a:pPr marL="0" marR="0" indent="0" algn="ctr" rtl="0" eaLnBrk="1" fontAlgn="auto" latinLnBrk="0" hangingPunct="1">
                        <a:spcBef>
                          <a:spcPts val="0"/>
                        </a:spcBef>
                        <a:spcAft>
                          <a:spcPts val="0"/>
                        </a:spcAft>
                      </a:pPr>
                      <a:r>
                        <a:rPr lang="en-US" sz="1800" kern="1200">
                          <a:effectLst/>
                        </a:rPr>
                        <a:t>State</a:t>
                      </a:r>
                      <a:endParaRPr lang="en-US">
                        <a:effectLst/>
                      </a:endParaRPr>
                    </a:p>
                  </a:txBody>
                  <a:tcPr marL="0" marR="0" marT="0" marB="0" anchor="ctr"/>
                </a:tc>
                <a:tc>
                  <a:txBody>
                    <a:bodyPr/>
                    <a:lstStyle/>
                    <a:p>
                      <a:pPr marL="0" marR="0" indent="0" algn="ctr" rtl="0" eaLnBrk="1" fontAlgn="auto" latinLnBrk="0" hangingPunct="1">
                        <a:spcBef>
                          <a:spcPts val="0"/>
                        </a:spcBef>
                        <a:spcAft>
                          <a:spcPts val="0"/>
                        </a:spcAft>
                      </a:pPr>
                      <a:r>
                        <a:rPr lang="en-US" sz="1800" kern="1200">
                          <a:effectLst/>
                        </a:rPr>
                        <a:t>University of Tennessee</a:t>
                      </a:r>
                      <a:endParaRPr lang="en-US">
                        <a:effectLst/>
                      </a:endParaRPr>
                    </a:p>
                  </a:txBody>
                  <a:tcPr marL="0" marR="0" marT="0" marB="0" anchor="ctr"/>
                </a:tc>
                <a:tc>
                  <a:txBody>
                    <a:bodyPr/>
                    <a:lstStyle/>
                    <a:p>
                      <a:pPr marL="0" marR="0" indent="0" algn="ctr" rtl="0" eaLnBrk="1" fontAlgn="auto" latinLnBrk="0" hangingPunct="1">
                        <a:spcBef>
                          <a:spcPts val="0"/>
                        </a:spcBef>
                        <a:spcAft>
                          <a:spcPts val="0"/>
                        </a:spcAft>
                      </a:pPr>
                      <a:r>
                        <a:rPr lang="en-US" sz="1800" kern="1200">
                          <a:effectLst/>
                        </a:rPr>
                        <a:t>North Carolina State</a:t>
                      </a:r>
                      <a:endParaRPr lang="en-US">
                        <a:effectLst/>
                      </a:endParaRPr>
                    </a:p>
                  </a:txBody>
                  <a:tcPr marL="0" marR="0" marT="0" marB="0" anchor="ctr"/>
                </a:tc>
                <a:tc>
                  <a:txBody>
                    <a:bodyPr/>
                    <a:lstStyle/>
                    <a:p>
                      <a:pPr marL="0" marR="0" indent="0" algn="ctr" rtl="0" eaLnBrk="1" fontAlgn="auto" latinLnBrk="0" hangingPunct="1">
                        <a:spcBef>
                          <a:spcPts val="0"/>
                        </a:spcBef>
                        <a:spcAft>
                          <a:spcPts val="0"/>
                        </a:spcAft>
                      </a:pPr>
                      <a:r>
                        <a:rPr lang="en-US" sz="1800" kern="1200">
                          <a:effectLst/>
                        </a:rPr>
                        <a:t>North Carolina A&amp;T State</a:t>
                      </a:r>
                      <a:endParaRPr lang="en-US">
                        <a:effectLst/>
                      </a:endParaRPr>
                    </a:p>
                  </a:txBody>
                  <a:tcPr marL="0" marR="0" marT="0" marB="0" anchor="ctr"/>
                </a:tc>
                <a:tc>
                  <a:txBody>
                    <a:bodyPr/>
                    <a:lstStyle/>
                    <a:p>
                      <a:pPr marL="0" marR="0" indent="0" algn="ctr" rtl="0" eaLnBrk="1" fontAlgn="auto" latinLnBrk="0" hangingPunct="1">
                        <a:spcBef>
                          <a:spcPts val="0"/>
                        </a:spcBef>
                        <a:spcAft>
                          <a:spcPts val="0"/>
                        </a:spcAft>
                      </a:pPr>
                      <a:r>
                        <a:rPr lang="en-US" sz="1800" kern="1200">
                          <a:effectLst/>
                        </a:rPr>
                        <a:t>Fort Valley</a:t>
                      </a:r>
                      <a:endParaRPr lang="en-US">
                        <a:effectLst/>
                      </a:endParaRPr>
                    </a:p>
                    <a:p>
                      <a:pPr marL="0" marR="0" indent="0" algn="ctr" rtl="0" eaLnBrk="1" fontAlgn="auto" latinLnBrk="0" hangingPunct="1">
                        <a:spcBef>
                          <a:spcPts val="0"/>
                        </a:spcBef>
                        <a:spcAft>
                          <a:spcPts val="0"/>
                        </a:spcAft>
                      </a:pPr>
                      <a:r>
                        <a:rPr lang="en-US" sz="1800" kern="1200">
                          <a:effectLst/>
                        </a:rPr>
                        <a:t>State</a:t>
                      </a:r>
                      <a:endParaRPr lang="en-US">
                        <a:effectLst/>
                      </a:endParaRPr>
                    </a:p>
                  </a:txBody>
                  <a:tcPr marL="0" marR="0" marT="0" marB="0" anchor="ctr"/>
                </a:tc>
                <a:extLst>
                  <a:ext uri="{0D108BD9-81ED-4DB2-BD59-A6C34878D82A}">
                    <a16:rowId xmlns:a16="http://schemas.microsoft.com/office/drawing/2014/main" val="2741151760"/>
                  </a:ext>
                </a:extLst>
              </a:tr>
              <a:tr h="625094">
                <a:tc>
                  <a:txBody>
                    <a:bodyPr/>
                    <a:lstStyle/>
                    <a:p>
                      <a:pPr marL="0" marR="0" indent="0" algn="ctr" rtl="0" eaLnBrk="1" fontAlgn="auto" latinLnBrk="0" hangingPunct="1">
                        <a:spcBef>
                          <a:spcPts val="0"/>
                        </a:spcBef>
                        <a:spcAft>
                          <a:spcPts val="0"/>
                        </a:spcAft>
                      </a:pPr>
                      <a:r>
                        <a:rPr lang="en-US" sz="1800" kern="1200">
                          <a:effectLst/>
                        </a:rPr>
                        <a:t>University of </a:t>
                      </a:r>
                      <a:endParaRPr lang="en-US">
                        <a:effectLst/>
                      </a:endParaRPr>
                    </a:p>
                    <a:p>
                      <a:pPr marL="0" marR="0" indent="0" algn="ctr" rtl="0" eaLnBrk="1" fontAlgn="auto" latinLnBrk="0" hangingPunct="1">
                        <a:spcBef>
                          <a:spcPts val="0"/>
                        </a:spcBef>
                        <a:spcAft>
                          <a:spcPts val="0"/>
                        </a:spcAft>
                      </a:pPr>
                      <a:r>
                        <a:rPr lang="en-US" sz="1800" kern="1200">
                          <a:effectLst/>
                        </a:rPr>
                        <a:t>Georgia</a:t>
                      </a:r>
                      <a:endParaRPr lang="en-US">
                        <a:effectLst/>
                      </a:endParaRPr>
                    </a:p>
                  </a:txBody>
                  <a:tcPr marL="0" marR="0" marT="0" marB="0" anchor="ctr"/>
                </a:tc>
                <a:tc>
                  <a:txBody>
                    <a:bodyPr/>
                    <a:lstStyle/>
                    <a:p>
                      <a:pPr marL="0" marR="0" indent="0" algn="ctr" rtl="0" eaLnBrk="1" fontAlgn="auto" latinLnBrk="0" hangingPunct="1">
                        <a:spcBef>
                          <a:spcPts val="0"/>
                        </a:spcBef>
                        <a:spcAft>
                          <a:spcPts val="0"/>
                        </a:spcAft>
                      </a:pPr>
                      <a:r>
                        <a:rPr lang="en-US" sz="1800" kern="1200">
                          <a:effectLst/>
                        </a:rPr>
                        <a:t>Oklahoma </a:t>
                      </a:r>
                      <a:endParaRPr lang="en-US">
                        <a:effectLst/>
                      </a:endParaRPr>
                    </a:p>
                    <a:p>
                      <a:pPr marL="0" marR="0" indent="0" algn="ctr" rtl="0" eaLnBrk="1" fontAlgn="auto" latinLnBrk="0" hangingPunct="1">
                        <a:spcBef>
                          <a:spcPts val="0"/>
                        </a:spcBef>
                        <a:spcAft>
                          <a:spcPts val="0"/>
                        </a:spcAft>
                      </a:pPr>
                      <a:r>
                        <a:rPr lang="en-US" sz="1800" kern="1200">
                          <a:effectLst/>
                        </a:rPr>
                        <a:t>State</a:t>
                      </a:r>
                      <a:endParaRPr lang="en-US">
                        <a:effectLst/>
                      </a:endParaRPr>
                    </a:p>
                  </a:txBody>
                  <a:tcPr marL="0" marR="0" marT="0" marB="0" anchor="ctr"/>
                </a:tc>
                <a:tc>
                  <a:txBody>
                    <a:bodyPr/>
                    <a:lstStyle/>
                    <a:p>
                      <a:pPr marL="0" marR="0" indent="0" algn="ctr" rtl="0" eaLnBrk="1" fontAlgn="auto" latinLnBrk="0" hangingPunct="1">
                        <a:spcBef>
                          <a:spcPts val="0"/>
                        </a:spcBef>
                        <a:spcAft>
                          <a:spcPts val="0"/>
                        </a:spcAft>
                      </a:pPr>
                      <a:r>
                        <a:rPr lang="en-US" sz="1800" kern="1200">
                          <a:effectLst/>
                        </a:rPr>
                        <a:t>Langston</a:t>
                      </a:r>
                      <a:endParaRPr lang="en-US">
                        <a:effectLst/>
                      </a:endParaRPr>
                    </a:p>
                    <a:p>
                      <a:pPr marL="0" marR="0" indent="0" algn="ctr" rtl="0" eaLnBrk="1" fontAlgn="auto" latinLnBrk="0" hangingPunct="1">
                        <a:spcBef>
                          <a:spcPts val="0"/>
                        </a:spcBef>
                        <a:spcAft>
                          <a:spcPts val="0"/>
                        </a:spcAft>
                      </a:pPr>
                      <a:r>
                        <a:rPr lang="en-US" sz="1800" kern="1200">
                          <a:effectLst/>
                        </a:rPr>
                        <a:t>University</a:t>
                      </a:r>
                      <a:endParaRPr lang="en-US">
                        <a:effectLst/>
                      </a:endParaRPr>
                    </a:p>
                  </a:txBody>
                  <a:tcPr marL="0" marR="0" marT="0" marB="0" anchor="ctr"/>
                </a:tc>
                <a:tc>
                  <a:txBody>
                    <a:bodyPr/>
                    <a:lstStyle/>
                    <a:p>
                      <a:pPr marL="0" marR="0" indent="0" algn="ctr" rtl="0" eaLnBrk="1" fontAlgn="auto" latinLnBrk="0" hangingPunct="1">
                        <a:spcBef>
                          <a:spcPts val="0"/>
                        </a:spcBef>
                        <a:spcAft>
                          <a:spcPts val="0"/>
                        </a:spcAft>
                      </a:pPr>
                      <a:r>
                        <a:rPr lang="en-US" sz="1800" kern="1200">
                          <a:effectLst/>
                        </a:rPr>
                        <a:t>Louisiana</a:t>
                      </a:r>
                      <a:endParaRPr lang="en-US">
                        <a:effectLst/>
                      </a:endParaRPr>
                    </a:p>
                    <a:p>
                      <a:pPr marL="0" marR="0" indent="0" algn="ctr" rtl="0" eaLnBrk="1" fontAlgn="auto" latinLnBrk="0" hangingPunct="1">
                        <a:spcBef>
                          <a:spcPts val="0"/>
                        </a:spcBef>
                        <a:spcAft>
                          <a:spcPts val="0"/>
                        </a:spcAft>
                      </a:pPr>
                      <a:r>
                        <a:rPr lang="en-US" sz="1800" kern="1200">
                          <a:effectLst/>
                        </a:rPr>
                        <a:t>State</a:t>
                      </a:r>
                      <a:endParaRPr lang="en-US">
                        <a:effectLst/>
                      </a:endParaRPr>
                    </a:p>
                  </a:txBody>
                  <a:tcPr marL="0" marR="0" marT="0" marB="0" anchor="ctr"/>
                </a:tc>
                <a:tc>
                  <a:txBody>
                    <a:bodyPr/>
                    <a:lstStyle/>
                    <a:p>
                      <a:pPr marL="0" marR="0" indent="0" algn="ctr" rtl="0" eaLnBrk="1" fontAlgn="auto" latinLnBrk="0" hangingPunct="1">
                        <a:spcBef>
                          <a:spcPts val="0"/>
                        </a:spcBef>
                        <a:spcAft>
                          <a:spcPts val="0"/>
                        </a:spcAft>
                      </a:pPr>
                      <a:r>
                        <a:rPr lang="en-US" sz="1800" kern="1200">
                          <a:effectLst/>
                        </a:rPr>
                        <a:t>Southern</a:t>
                      </a:r>
                      <a:endParaRPr lang="en-US">
                        <a:effectLst/>
                      </a:endParaRPr>
                    </a:p>
                    <a:p>
                      <a:pPr marL="0" marR="0" indent="0" algn="ctr" rtl="0" eaLnBrk="1" fontAlgn="auto" latinLnBrk="0" hangingPunct="1">
                        <a:spcBef>
                          <a:spcPts val="0"/>
                        </a:spcBef>
                        <a:spcAft>
                          <a:spcPts val="0"/>
                        </a:spcAft>
                      </a:pPr>
                      <a:r>
                        <a:rPr lang="en-US" sz="1800" kern="1200">
                          <a:effectLst/>
                        </a:rPr>
                        <a:t>University</a:t>
                      </a:r>
                      <a:endParaRPr lang="en-US">
                        <a:effectLst/>
                      </a:endParaRPr>
                    </a:p>
                  </a:txBody>
                  <a:tcPr marL="0" marR="0" marT="0" marB="0" anchor="ctr"/>
                </a:tc>
                <a:extLst>
                  <a:ext uri="{0D108BD9-81ED-4DB2-BD59-A6C34878D82A}">
                    <a16:rowId xmlns:a16="http://schemas.microsoft.com/office/drawing/2014/main" val="2452639681"/>
                  </a:ext>
                </a:extLst>
              </a:tr>
              <a:tr h="625094">
                <a:tc>
                  <a:txBody>
                    <a:bodyPr/>
                    <a:lstStyle/>
                    <a:p>
                      <a:pPr marL="0" marR="0" indent="0" algn="ctr" rtl="0" eaLnBrk="1" fontAlgn="auto" latinLnBrk="0" hangingPunct="1">
                        <a:spcBef>
                          <a:spcPts val="0"/>
                        </a:spcBef>
                        <a:spcAft>
                          <a:spcPts val="0"/>
                        </a:spcAft>
                      </a:pPr>
                      <a:r>
                        <a:rPr lang="en-US" sz="1800" kern="1200">
                          <a:effectLst/>
                        </a:rPr>
                        <a:t>Mississippi State</a:t>
                      </a:r>
                      <a:endParaRPr lang="en-US">
                        <a:effectLst/>
                      </a:endParaRPr>
                    </a:p>
                    <a:p>
                      <a:pPr marL="0" marR="0" indent="0" algn="ctr" rtl="0" eaLnBrk="1" fontAlgn="auto" latinLnBrk="0" hangingPunct="1">
                        <a:spcBef>
                          <a:spcPts val="0"/>
                        </a:spcBef>
                        <a:spcAft>
                          <a:spcPts val="0"/>
                        </a:spcAft>
                      </a:pPr>
                      <a:r>
                        <a:rPr lang="en-US" sz="1800" kern="1200">
                          <a:effectLst/>
                        </a:rPr>
                        <a:t>University</a:t>
                      </a:r>
                      <a:endParaRPr lang="en-US">
                        <a:effectLst/>
                      </a:endParaRPr>
                    </a:p>
                  </a:txBody>
                  <a:tcPr marL="0" marR="0" marT="0" marB="0" anchor="ctr"/>
                </a:tc>
                <a:tc>
                  <a:txBody>
                    <a:bodyPr/>
                    <a:lstStyle/>
                    <a:p>
                      <a:pPr marL="0" marR="0" indent="0" algn="ctr" rtl="0" eaLnBrk="1" fontAlgn="auto" latinLnBrk="0" hangingPunct="1">
                        <a:spcBef>
                          <a:spcPts val="0"/>
                        </a:spcBef>
                        <a:spcAft>
                          <a:spcPts val="0"/>
                        </a:spcAft>
                      </a:pPr>
                      <a:r>
                        <a:rPr lang="en-US" sz="1800" kern="1200">
                          <a:effectLst/>
                        </a:rPr>
                        <a:t>Alcorn</a:t>
                      </a:r>
                      <a:br>
                        <a:rPr lang="en-US" sz="1800" kern="1200">
                          <a:effectLst/>
                        </a:rPr>
                      </a:br>
                      <a:r>
                        <a:rPr lang="en-US" sz="1800" kern="1200">
                          <a:effectLst/>
                        </a:rPr>
                        <a:t>State</a:t>
                      </a:r>
                      <a:endParaRPr lang="en-US">
                        <a:effectLst/>
                      </a:endParaRPr>
                    </a:p>
                  </a:txBody>
                  <a:tcPr marL="0" marR="0" marT="0" marB="0" anchor="ctr"/>
                </a:tc>
                <a:tc>
                  <a:txBody>
                    <a:bodyPr/>
                    <a:lstStyle/>
                    <a:p>
                      <a:pPr marL="0" marR="0" indent="0" algn="ctr" rtl="0" eaLnBrk="1" fontAlgn="auto" latinLnBrk="0" hangingPunct="1">
                        <a:spcBef>
                          <a:spcPts val="0"/>
                        </a:spcBef>
                        <a:spcAft>
                          <a:spcPts val="0"/>
                        </a:spcAft>
                      </a:pPr>
                      <a:r>
                        <a:rPr lang="en-US" sz="1800" kern="1200">
                          <a:effectLst/>
                        </a:rPr>
                        <a:t>University of </a:t>
                      </a:r>
                      <a:br>
                        <a:rPr lang="en-US" sz="1800" kern="1200">
                          <a:effectLst/>
                        </a:rPr>
                      </a:br>
                      <a:r>
                        <a:rPr lang="en-US" sz="1800" kern="1200">
                          <a:effectLst/>
                        </a:rPr>
                        <a:t>Florida</a:t>
                      </a:r>
                      <a:endParaRPr lang="en-US">
                        <a:effectLst/>
                      </a:endParaRPr>
                    </a:p>
                  </a:txBody>
                  <a:tcPr marL="0" marR="0" marT="0" marB="0" anchor="ctr"/>
                </a:tc>
                <a:tc>
                  <a:txBody>
                    <a:bodyPr/>
                    <a:lstStyle/>
                    <a:p>
                      <a:pPr marL="0" marR="0" indent="0" algn="ctr" rtl="0" eaLnBrk="1" fontAlgn="auto" latinLnBrk="0" hangingPunct="1">
                        <a:spcBef>
                          <a:spcPts val="0"/>
                        </a:spcBef>
                        <a:spcAft>
                          <a:spcPts val="0"/>
                        </a:spcAft>
                      </a:pPr>
                      <a:r>
                        <a:rPr lang="en-US" sz="1800" kern="1200">
                          <a:effectLst/>
                        </a:rPr>
                        <a:t>Florida </a:t>
                      </a:r>
                      <a:br>
                        <a:rPr lang="en-US" sz="1800" kern="1200">
                          <a:effectLst/>
                        </a:rPr>
                      </a:br>
                      <a:r>
                        <a:rPr lang="en-US" sz="1800" kern="1200">
                          <a:effectLst/>
                        </a:rPr>
                        <a:t>A&amp;M</a:t>
                      </a:r>
                      <a:endParaRPr lang="en-US">
                        <a:effectLst/>
                      </a:endParaRPr>
                    </a:p>
                  </a:txBody>
                  <a:tcPr marL="0" marR="0" marT="0" marB="0" anchor="ctr"/>
                </a:tc>
                <a:tc>
                  <a:txBody>
                    <a:bodyPr/>
                    <a:lstStyle/>
                    <a:p>
                      <a:pPr marL="0" marR="0" indent="0" algn="ctr" rtl="0" eaLnBrk="1" fontAlgn="auto" latinLnBrk="0" hangingPunct="1">
                        <a:spcBef>
                          <a:spcPts val="0"/>
                        </a:spcBef>
                        <a:spcAft>
                          <a:spcPts val="0"/>
                        </a:spcAft>
                      </a:pPr>
                      <a:r>
                        <a:rPr lang="en-US" sz="1800" kern="1200">
                          <a:effectLst/>
                        </a:rPr>
                        <a:t>Kentucky </a:t>
                      </a:r>
                      <a:br>
                        <a:rPr lang="en-US" sz="1800" kern="1200">
                          <a:effectLst/>
                        </a:rPr>
                      </a:br>
                      <a:r>
                        <a:rPr lang="en-US" sz="1800" kern="1200">
                          <a:effectLst/>
                        </a:rPr>
                        <a:t>State</a:t>
                      </a:r>
                      <a:endParaRPr lang="en-US">
                        <a:effectLst/>
                      </a:endParaRPr>
                    </a:p>
                  </a:txBody>
                  <a:tcPr marL="0" marR="0" marT="0" marB="0" anchor="ctr"/>
                </a:tc>
                <a:extLst>
                  <a:ext uri="{0D108BD9-81ED-4DB2-BD59-A6C34878D82A}">
                    <a16:rowId xmlns:a16="http://schemas.microsoft.com/office/drawing/2014/main" val="4144985074"/>
                  </a:ext>
                </a:extLst>
              </a:tr>
              <a:tr h="628777">
                <a:tc>
                  <a:txBody>
                    <a:bodyPr/>
                    <a:lstStyle/>
                    <a:p>
                      <a:pPr marL="0" marR="0" indent="0" algn="ctr" rtl="0" eaLnBrk="1" fontAlgn="auto" latinLnBrk="0" hangingPunct="1">
                        <a:spcBef>
                          <a:spcPts val="0"/>
                        </a:spcBef>
                        <a:spcAft>
                          <a:spcPts val="0"/>
                        </a:spcAft>
                      </a:pPr>
                      <a:r>
                        <a:rPr lang="en-US" sz="1800" kern="1200">
                          <a:effectLst/>
                        </a:rPr>
                        <a:t>University of</a:t>
                      </a:r>
                      <a:br>
                        <a:rPr lang="en-US" sz="1800" kern="1200">
                          <a:effectLst/>
                        </a:rPr>
                      </a:br>
                      <a:r>
                        <a:rPr lang="en-US" sz="1800" kern="1200">
                          <a:effectLst/>
                        </a:rPr>
                        <a:t>Kentucky</a:t>
                      </a:r>
                      <a:endParaRPr lang="en-US">
                        <a:effectLst/>
                      </a:endParaRPr>
                    </a:p>
                  </a:txBody>
                  <a:tcPr marL="0" marR="0" marT="0" marB="0" anchor="ctr"/>
                </a:tc>
                <a:tc>
                  <a:txBody>
                    <a:bodyPr/>
                    <a:lstStyle/>
                    <a:p>
                      <a:pPr marL="0" marR="0" indent="0" algn="ctr" rtl="0" eaLnBrk="1" fontAlgn="auto" latinLnBrk="0" hangingPunct="1">
                        <a:spcBef>
                          <a:spcPts val="0"/>
                        </a:spcBef>
                        <a:spcAft>
                          <a:spcPts val="0"/>
                        </a:spcAft>
                      </a:pPr>
                      <a:r>
                        <a:rPr lang="en-US" sz="1800" kern="1200">
                          <a:effectLst/>
                        </a:rPr>
                        <a:t>U of Maryland Eastern Shore</a:t>
                      </a:r>
                      <a:endParaRPr lang="en-US">
                        <a:effectLst/>
                      </a:endParaRPr>
                    </a:p>
                  </a:txBody>
                  <a:tcPr marL="0" marR="0" marT="0" marB="0" anchor="ctr"/>
                </a:tc>
                <a:tc>
                  <a:txBody>
                    <a:bodyPr/>
                    <a:lstStyle/>
                    <a:p>
                      <a:pPr marL="0" marR="0" indent="0" algn="ctr" rtl="0" eaLnBrk="1" fontAlgn="auto" latinLnBrk="0" hangingPunct="1">
                        <a:spcBef>
                          <a:spcPts val="0"/>
                        </a:spcBef>
                        <a:spcAft>
                          <a:spcPts val="0"/>
                        </a:spcAft>
                      </a:pPr>
                      <a:r>
                        <a:rPr lang="en-US" sz="1800" kern="1200">
                          <a:effectLst/>
                        </a:rPr>
                        <a:t>U of Virgin Islands</a:t>
                      </a:r>
                      <a:endParaRPr lang="en-US">
                        <a:effectLst/>
                      </a:endParaRPr>
                    </a:p>
                  </a:txBody>
                  <a:tcPr marL="0" marR="0" marT="0" marB="0" anchor="ctr"/>
                </a:tc>
                <a:tc>
                  <a:txBody>
                    <a:bodyPr/>
                    <a:lstStyle/>
                    <a:p>
                      <a:pPr marL="0" marR="0" indent="0" algn="ctr" rtl="0" eaLnBrk="1" fontAlgn="auto" latinLnBrk="0" hangingPunct="1">
                        <a:spcBef>
                          <a:spcPts val="0"/>
                        </a:spcBef>
                        <a:spcAft>
                          <a:spcPts val="0"/>
                        </a:spcAft>
                      </a:pPr>
                      <a:r>
                        <a:rPr lang="en-US" sz="1800" kern="1200">
                          <a:effectLst/>
                        </a:rPr>
                        <a:t>Virginia </a:t>
                      </a:r>
                      <a:endParaRPr lang="en-US">
                        <a:effectLst/>
                      </a:endParaRPr>
                    </a:p>
                    <a:p>
                      <a:pPr marL="0" marR="0" indent="0" algn="ctr" rtl="0" eaLnBrk="1" fontAlgn="auto" latinLnBrk="0" hangingPunct="1">
                        <a:spcBef>
                          <a:spcPts val="0"/>
                        </a:spcBef>
                        <a:spcAft>
                          <a:spcPts val="0"/>
                        </a:spcAft>
                      </a:pPr>
                      <a:r>
                        <a:rPr lang="en-US" sz="1800" kern="1200">
                          <a:effectLst/>
                        </a:rPr>
                        <a:t>State</a:t>
                      </a:r>
                      <a:endParaRPr lang="en-US">
                        <a:effectLst/>
                      </a:endParaRPr>
                    </a:p>
                  </a:txBody>
                  <a:tcPr marL="0" marR="0" marT="0" marB="0" anchor="ctr"/>
                </a:tc>
                <a:tc>
                  <a:txBody>
                    <a:bodyPr/>
                    <a:lstStyle/>
                    <a:p>
                      <a:pPr marL="0" marR="0" indent="0" algn="ctr" rtl="0" eaLnBrk="1" fontAlgn="auto" latinLnBrk="0" hangingPunct="1">
                        <a:spcBef>
                          <a:spcPts val="0"/>
                        </a:spcBef>
                        <a:spcAft>
                          <a:spcPts val="0"/>
                        </a:spcAft>
                      </a:pPr>
                      <a:r>
                        <a:rPr lang="en-US" sz="1800" kern="1200">
                          <a:effectLst/>
                        </a:rPr>
                        <a:t>Virginia </a:t>
                      </a:r>
                      <a:br>
                        <a:rPr lang="en-US" sz="1800" kern="1200">
                          <a:effectLst/>
                        </a:rPr>
                      </a:br>
                      <a:r>
                        <a:rPr lang="en-US" sz="1800" kern="1200">
                          <a:effectLst/>
                        </a:rPr>
                        <a:t>Tech</a:t>
                      </a:r>
                      <a:endParaRPr lang="en-US">
                        <a:effectLst/>
                      </a:endParaRPr>
                    </a:p>
                  </a:txBody>
                  <a:tcPr marL="0" marR="0" marT="0" marB="0" anchor="ctr"/>
                </a:tc>
                <a:extLst>
                  <a:ext uri="{0D108BD9-81ED-4DB2-BD59-A6C34878D82A}">
                    <a16:rowId xmlns:a16="http://schemas.microsoft.com/office/drawing/2014/main" val="1301968613"/>
                  </a:ext>
                </a:extLst>
              </a:tr>
              <a:tr h="694563">
                <a:tc>
                  <a:txBody>
                    <a:bodyPr/>
                    <a:lstStyle/>
                    <a:p>
                      <a:pPr marL="0" algn="ctr" rtl="0" eaLnBrk="1" latinLnBrk="0" hangingPunct="1">
                        <a:spcBef>
                          <a:spcPts val="0"/>
                        </a:spcBef>
                        <a:spcAft>
                          <a:spcPts val="0"/>
                        </a:spcAft>
                      </a:pPr>
                      <a:r>
                        <a:rPr lang="en-US" sz="1800" kern="1200">
                          <a:effectLst/>
                        </a:rPr>
                        <a:t>Central</a:t>
                      </a:r>
                      <a:endParaRPr lang="en-US">
                        <a:effectLst/>
                      </a:endParaRPr>
                    </a:p>
                    <a:p>
                      <a:pPr marL="0" algn="ctr" rtl="0" eaLnBrk="1" latinLnBrk="0" hangingPunct="1">
                        <a:spcBef>
                          <a:spcPts val="0"/>
                        </a:spcBef>
                        <a:spcAft>
                          <a:spcPts val="0"/>
                        </a:spcAft>
                      </a:pPr>
                      <a:r>
                        <a:rPr lang="en-US" sz="1800" kern="1200">
                          <a:effectLst/>
                        </a:rPr>
                        <a:t>State</a:t>
                      </a:r>
                      <a:endParaRPr lang="en-US">
                        <a:effectLst/>
                      </a:endParaRPr>
                    </a:p>
                  </a:txBody>
                  <a:tcPr marL="0" marR="0" marT="0" marB="0" anchor="ctr"/>
                </a:tc>
                <a:tc>
                  <a:txBody>
                    <a:bodyPr/>
                    <a:lstStyle/>
                    <a:p>
                      <a:pPr marL="0" marR="0" indent="0" algn="ctr" rtl="0" eaLnBrk="1" fontAlgn="auto" latinLnBrk="0" hangingPunct="1">
                        <a:spcBef>
                          <a:spcPts val="0"/>
                        </a:spcBef>
                        <a:spcAft>
                          <a:spcPts val="0"/>
                        </a:spcAft>
                      </a:pPr>
                      <a:r>
                        <a:rPr lang="en-US" sz="1800" kern="1200">
                          <a:effectLst/>
                        </a:rPr>
                        <a:t>West Virginia State</a:t>
                      </a:r>
                      <a:endParaRPr lang="en-US">
                        <a:effectLst/>
                      </a:endParaRPr>
                    </a:p>
                  </a:txBody>
                  <a:tcPr marL="0" marR="0" marT="0" marB="0" anchor="ctr"/>
                </a:tc>
                <a:tc>
                  <a:txBody>
                    <a:bodyPr/>
                    <a:lstStyle/>
                    <a:p>
                      <a:pPr marL="0" marR="0" indent="0" algn="ctr" rtl="0" eaLnBrk="1" fontAlgn="auto" latinLnBrk="0" hangingPunct="1">
                        <a:spcBef>
                          <a:spcPts val="0"/>
                        </a:spcBef>
                        <a:spcAft>
                          <a:spcPts val="0"/>
                        </a:spcAft>
                      </a:pPr>
                      <a:r>
                        <a:rPr lang="en-US" sz="1800" kern="1200">
                          <a:effectLst/>
                        </a:rPr>
                        <a:t>Delaware</a:t>
                      </a:r>
                      <a:endParaRPr lang="en-US">
                        <a:effectLst/>
                      </a:endParaRPr>
                    </a:p>
                    <a:p>
                      <a:pPr marL="0" marR="0" indent="0" algn="ctr" rtl="0" eaLnBrk="1" fontAlgn="auto" latinLnBrk="0" hangingPunct="1">
                        <a:spcBef>
                          <a:spcPts val="0"/>
                        </a:spcBef>
                        <a:spcAft>
                          <a:spcPts val="0"/>
                        </a:spcAft>
                      </a:pPr>
                      <a:r>
                        <a:rPr lang="en-US" sz="1800" kern="1200">
                          <a:effectLst/>
                        </a:rPr>
                        <a:t>State</a:t>
                      </a:r>
                      <a:endParaRPr lang="en-US">
                        <a:effectLst/>
                      </a:endParaRPr>
                    </a:p>
                  </a:txBody>
                  <a:tcPr marL="0" marR="0" marT="0" marB="0" anchor="ctr"/>
                </a:tc>
                <a:tc>
                  <a:txBody>
                    <a:bodyPr/>
                    <a:lstStyle/>
                    <a:p>
                      <a:pPr marL="0" marR="0" indent="0" algn="ctr" rtl="0" eaLnBrk="1" fontAlgn="auto" latinLnBrk="0" hangingPunct="1">
                        <a:spcBef>
                          <a:spcPts val="0"/>
                        </a:spcBef>
                        <a:spcAft>
                          <a:spcPts val="0"/>
                        </a:spcAft>
                      </a:pPr>
                      <a:endParaRPr lang="en-US">
                        <a:effectLst/>
                      </a:endParaRPr>
                    </a:p>
                  </a:txBody>
                  <a:tcPr marL="0" marR="0" marT="0" marB="0" anchor="ctr"/>
                </a:tc>
                <a:tc>
                  <a:txBody>
                    <a:bodyPr/>
                    <a:lstStyle/>
                    <a:p>
                      <a:pPr marL="0" algn="ctr" rtl="0" eaLnBrk="1" latinLnBrk="0" hangingPunct="1">
                        <a:spcBef>
                          <a:spcPts val="0"/>
                        </a:spcBef>
                        <a:spcAft>
                          <a:spcPts val="0"/>
                        </a:spcAft>
                      </a:pPr>
                      <a:endParaRPr lang="en-US">
                        <a:effectLst/>
                      </a:endParaRPr>
                    </a:p>
                  </a:txBody>
                  <a:tcPr marL="0" marR="0" marT="0" marB="0" anchor="ctr"/>
                </a:tc>
                <a:extLst>
                  <a:ext uri="{0D108BD9-81ED-4DB2-BD59-A6C34878D82A}">
                    <a16:rowId xmlns:a16="http://schemas.microsoft.com/office/drawing/2014/main" val="2798613013"/>
                  </a:ext>
                </a:extLst>
              </a:tr>
            </a:tbl>
          </a:graphicData>
        </a:graphic>
      </p:graphicFrame>
      <p:sp>
        <p:nvSpPr>
          <p:cNvPr id="12" name="TextBox 11">
            <a:extLst>
              <a:ext uri="{FF2B5EF4-FFF2-40B4-BE49-F238E27FC236}">
                <a16:creationId xmlns:a16="http://schemas.microsoft.com/office/drawing/2014/main" id="{328C3906-5313-4082-BC7B-7AF0B0C29CB4}"/>
              </a:ext>
            </a:extLst>
          </p:cNvPr>
          <p:cNvSpPr txBox="1"/>
          <p:nvPr/>
        </p:nvSpPr>
        <p:spPr>
          <a:xfrm>
            <a:off x="8666429" y="7373722"/>
            <a:ext cx="3693813"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9600">
                <a:solidFill>
                  <a:schemeClr val="accent1">
                    <a:lumMod val="75000"/>
                  </a:schemeClr>
                </a:solidFill>
                <a:latin typeface="Arial Rounded MT Bold"/>
                <a:cs typeface="Calibri"/>
              </a:rPr>
              <a:t>33</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3015" b="8773"/>
          <a:stretch>
            <a:fillRect/>
          </a:stretch>
        </p:blipFill>
        <p:spPr>
          <a:xfrm>
            <a:off x="254311" y="7860072"/>
            <a:ext cx="2419903" cy="2276245"/>
          </a:xfrm>
          <a:prstGeom prst="rect">
            <a:avLst/>
          </a:prstGeom>
        </p:spPr>
      </p:pic>
      <p:pic>
        <p:nvPicPr>
          <p:cNvPr id="3" name="Picture 3"/>
          <p:cNvPicPr>
            <a:picLocks noChangeAspect="1"/>
          </p:cNvPicPr>
          <p:nvPr/>
        </p:nvPicPr>
        <p:blipFill>
          <a:blip r:embed="rId3"/>
          <a:srcRect/>
          <a:stretch>
            <a:fillRect/>
          </a:stretch>
        </p:blipFill>
        <p:spPr>
          <a:xfrm>
            <a:off x="14158217" y="7860072"/>
            <a:ext cx="3761570" cy="2158201"/>
          </a:xfrm>
          <a:prstGeom prst="rect">
            <a:avLst/>
          </a:prstGeom>
        </p:spPr>
      </p:pic>
      <p:grpSp>
        <p:nvGrpSpPr>
          <p:cNvPr id="4" name="Group 4"/>
          <p:cNvGrpSpPr/>
          <p:nvPr/>
        </p:nvGrpSpPr>
        <p:grpSpPr>
          <a:xfrm>
            <a:off x="0" y="0"/>
            <a:ext cx="18288000" cy="1430735"/>
            <a:chOff x="0" y="0"/>
            <a:chExt cx="6186311" cy="483977"/>
          </a:xfrm>
        </p:grpSpPr>
        <p:sp>
          <p:nvSpPr>
            <p:cNvPr id="5" name="Freeform 5"/>
            <p:cNvSpPr/>
            <p:nvPr/>
          </p:nvSpPr>
          <p:spPr>
            <a:xfrm>
              <a:off x="0" y="0"/>
              <a:ext cx="6186311" cy="483977"/>
            </a:xfrm>
            <a:custGeom>
              <a:avLst/>
              <a:gdLst/>
              <a:ahLst/>
              <a:cxnLst/>
              <a:rect l="l" t="t" r="r" b="b"/>
              <a:pathLst>
                <a:path w="6186311" h="483977">
                  <a:moveTo>
                    <a:pt x="0" y="0"/>
                  </a:moveTo>
                  <a:lnTo>
                    <a:pt x="6186311" y="0"/>
                  </a:lnTo>
                  <a:lnTo>
                    <a:pt x="6186311" y="483977"/>
                  </a:lnTo>
                  <a:lnTo>
                    <a:pt x="0" y="483977"/>
                  </a:lnTo>
                  <a:close/>
                </a:path>
              </a:pathLst>
            </a:custGeom>
            <a:solidFill>
              <a:srgbClr val="94BF36"/>
            </a:solidFill>
          </p:spPr>
        </p:sp>
      </p:grpSp>
      <p:pic>
        <p:nvPicPr>
          <p:cNvPr id="6" name="Picture 6"/>
          <p:cNvPicPr>
            <a:picLocks noChangeAspect="1"/>
          </p:cNvPicPr>
          <p:nvPr/>
        </p:nvPicPr>
        <p:blipFill>
          <a:blip r:embed="rId4"/>
          <a:srcRect/>
          <a:stretch>
            <a:fillRect/>
          </a:stretch>
        </p:blipFill>
        <p:spPr>
          <a:xfrm>
            <a:off x="12081553" y="1998680"/>
            <a:ext cx="4791755" cy="5464031"/>
          </a:xfrm>
          <a:prstGeom prst="rect">
            <a:avLst/>
          </a:prstGeom>
        </p:spPr>
      </p:pic>
      <p:sp>
        <p:nvSpPr>
          <p:cNvPr id="7" name="TextBox 6">
            <a:extLst>
              <a:ext uri="{FF2B5EF4-FFF2-40B4-BE49-F238E27FC236}">
                <a16:creationId xmlns:a16="http://schemas.microsoft.com/office/drawing/2014/main" id="{921A9339-2971-43B7-BB8D-F4FB57A31797}"/>
              </a:ext>
            </a:extLst>
          </p:cNvPr>
          <p:cNvSpPr txBox="1"/>
          <p:nvPr/>
        </p:nvSpPr>
        <p:spPr>
          <a:xfrm>
            <a:off x="609600" y="253702"/>
            <a:ext cx="16992600" cy="923330"/>
          </a:xfrm>
          <a:prstGeom prst="rect">
            <a:avLst/>
          </a:prstGeom>
          <a:noFill/>
        </p:spPr>
        <p:txBody>
          <a:bodyPr wrap="square">
            <a:spAutoFit/>
          </a:bodyPr>
          <a:lstStyle/>
          <a:p>
            <a:r>
              <a:rPr lang="en-US" sz="5400">
                <a:solidFill>
                  <a:srgbClr val="3752A6"/>
                </a:solidFill>
                <a:latin typeface="Cambria" panose="02040503050406030204" pitchFamily="18" charset="0"/>
                <a:ea typeface="Cambria" panose="02040503050406030204" pitchFamily="18" charset="0"/>
              </a:rPr>
              <a:t>Accomplishments:  1 Slide per Committee</a:t>
            </a:r>
          </a:p>
        </p:txBody>
      </p:sp>
      <p:sp>
        <p:nvSpPr>
          <p:cNvPr id="8" name="TextBox 7">
            <a:extLst>
              <a:ext uri="{FF2B5EF4-FFF2-40B4-BE49-F238E27FC236}">
                <a16:creationId xmlns:a16="http://schemas.microsoft.com/office/drawing/2014/main" id="{98D3936A-BF3A-4B0C-961A-FB364A412B3F}"/>
              </a:ext>
            </a:extLst>
          </p:cNvPr>
          <p:cNvSpPr txBox="1"/>
          <p:nvPr/>
        </p:nvSpPr>
        <p:spPr>
          <a:xfrm>
            <a:off x="762000" y="1914539"/>
            <a:ext cx="11319553" cy="5078313"/>
          </a:xfrm>
          <a:prstGeom prst="rect">
            <a:avLst/>
          </a:prstGeom>
          <a:noFill/>
        </p:spPr>
        <p:txBody>
          <a:bodyPr wrap="square" rtlCol="0">
            <a:spAutoFit/>
          </a:bodyPr>
          <a:lstStyle/>
          <a:p>
            <a:pPr marL="571500" indent="-571500">
              <a:buFont typeface="Arial" panose="020B0604020202020204" pitchFamily="34" charset="0"/>
              <a:buChar char="•"/>
            </a:pPr>
            <a:r>
              <a:rPr lang="en-US" sz="3600">
                <a:latin typeface="Cambria" panose="02040503050406030204" pitchFamily="18" charset="0"/>
                <a:ea typeface="Cambria" panose="02040503050406030204" pitchFamily="18" charset="0"/>
              </a:rPr>
              <a:t>2-3 bullets describing committee’s major accomplishments</a:t>
            </a:r>
          </a:p>
          <a:p>
            <a:pPr marL="571500" indent="-571500">
              <a:buFont typeface="Arial" panose="020B0604020202020204" pitchFamily="34" charset="0"/>
              <a:buChar char="•"/>
            </a:pPr>
            <a:endParaRPr lang="en-US" sz="3600">
              <a:latin typeface="Cambria" panose="02040503050406030204" pitchFamily="18" charset="0"/>
              <a:ea typeface="Cambria" panose="02040503050406030204" pitchFamily="18" charset="0"/>
            </a:endParaRPr>
          </a:p>
          <a:p>
            <a:pPr marL="571500" indent="-571500">
              <a:buFont typeface="Arial" panose="020B0604020202020204" pitchFamily="34" charset="0"/>
              <a:buChar char="•"/>
            </a:pPr>
            <a:r>
              <a:rPr lang="en-US" sz="3600">
                <a:latin typeface="Cambria" panose="02040503050406030204" pitchFamily="18" charset="0"/>
                <a:ea typeface="Cambria" panose="02040503050406030204" pitchFamily="18" charset="0"/>
              </a:rPr>
              <a:t>Short &amp; to the point</a:t>
            </a:r>
          </a:p>
          <a:p>
            <a:pPr marL="571500" indent="-571500">
              <a:buFont typeface="Arial" panose="020B0604020202020204" pitchFamily="34" charset="0"/>
              <a:buChar char="•"/>
            </a:pPr>
            <a:endParaRPr lang="en-US" sz="3600">
              <a:latin typeface="Cambria" panose="02040503050406030204" pitchFamily="18" charset="0"/>
              <a:ea typeface="Cambria" panose="02040503050406030204" pitchFamily="18" charset="0"/>
            </a:endParaRPr>
          </a:p>
          <a:p>
            <a:pPr marL="571500" indent="-571500">
              <a:buFont typeface="Arial" panose="020B0604020202020204" pitchFamily="34" charset="0"/>
              <a:buChar char="•"/>
            </a:pPr>
            <a:r>
              <a:rPr lang="en-US" sz="3600">
                <a:latin typeface="Cambria" panose="02040503050406030204" pitchFamily="18" charset="0"/>
                <a:ea typeface="Cambria" panose="02040503050406030204" pitchFamily="18" charset="0"/>
              </a:rPr>
              <a:t>Draw from past year’s Plan of Work</a:t>
            </a:r>
          </a:p>
          <a:p>
            <a:pPr marL="571500" indent="-571500">
              <a:buFont typeface="Arial" panose="020B0604020202020204" pitchFamily="34" charset="0"/>
              <a:buChar char="•"/>
            </a:pPr>
            <a:endParaRPr lang="en-US" sz="3600">
              <a:latin typeface="Cambria" panose="02040503050406030204" pitchFamily="18" charset="0"/>
              <a:ea typeface="Cambria" panose="02040503050406030204" pitchFamily="18" charset="0"/>
            </a:endParaRPr>
          </a:p>
          <a:p>
            <a:pPr marL="571500" indent="-571500">
              <a:buFont typeface="Arial" panose="020B0604020202020204" pitchFamily="34" charset="0"/>
              <a:buChar char="•"/>
            </a:pPr>
            <a:r>
              <a:rPr lang="en-US" sz="3600">
                <a:latin typeface="Cambria" panose="02040503050406030204" pitchFamily="18" charset="0"/>
                <a:ea typeface="Cambria" panose="02040503050406030204" pitchFamily="18" charset="0"/>
              </a:rPr>
              <a:t>Demonstrate the value of your participation in this meeting</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3015" b="8773"/>
          <a:stretch>
            <a:fillRect/>
          </a:stretch>
        </p:blipFill>
        <p:spPr>
          <a:xfrm>
            <a:off x="254311" y="7860072"/>
            <a:ext cx="2419903" cy="2276245"/>
          </a:xfrm>
          <a:prstGeom prst="rect">
            <a:avLst/>
          </a:prstGeom>
        </p:spPr>
      </p:pic>
      <p:pic>
        <p:nvPicPr>
          <p:cNvPr id="3" name="Picture 3"/>
          <p:cNvPicPr>
            <a:picLocks noChangeAspect="1"/>
          </p:cNvPicPr>
          <p:nvPr/>
        </p:nvPicPr>
        <p:blipFill>
          <a:blip r:embed="rId3"/>
          <a:srcRect/>
          <a:stretch>
            <a:fillRect/>
          </a:stretch>
        </p:blipFill>
        <p:spPr>
          <a:xfrm>
            <a:off x="14158217" y="7860072"/>
            <a:ext cx="3761570" cy="2158201"/>
          </a:xfrm>
          <a:prstGeom prst="rect">
            <a:avLst/>
          </a:prstGeom>
        </p:spPr>
      </p:pic>
      <p:grpSp>
        <p:nvGrpSpPr>
          <p:cNvPr id="4" name="Group 4"/>
          <p:cNvGrpSpPr/>
          <p:nvPr/>
        </p:nvGrpSpPr>
        <p:grpSpPr>
          <a:xfrm>
            <a:off x="0" y="0"/>
            <a:ext cx="18288000" cy="1430735"/>
            <a:chOff x="0" y="0"/>
            <a:chExt cx="6186311" cy="483977"/>
          </a:xfrm>
        </p:grpSpPr>
        <p:sp>
          <p:nvSpPr>
            <p:cNvPr id="5" name="Freeform 5"/>
            <p:cNvSpPr/>
            <p:nvPr/>
          </p:nvSpPr>
          <p:spPr>
            <a:xfrm>
              <a:off x="0" y="0"/>
              <a:ext cx="6186311" cy="483977"/>
            </a:xfrm>
            <a:custGeom>
              <a:avLst/>
              <a:gdLst/>
              <a:ahLst/>
              <a:cxnLst/>
              <a:rect l="l" t="t" r="r" b="b"/>
              <a:pathLst>
                <a:path w="6186311" h="483977">
                  <a:moveTo>
                    <a:pt x="0" y="0"/>
                  </a:moveTo>
                  <a:lnTo>
                    <a:pt x="6186311" y="0"/>
                  </a:lnTo>
                  <a:lnTo>
                    <a:pt x="6186311" y="483977"/>
                  </a:lnTo>
                  <a:lnTo>
                    <a:pt x="0" y="483977"/>
                  </a:lnTo>
                  <a:close/>
                </a:path>
              </a:pathLst>
            </a:custGeom>
            <a:solidFill>
              <a:srgbClr val="94BF36"/>
            </a:solidFill>
          </p:spPr>
        </p:sp>
      </p:grpSp>
      <p:pic>
        <p:nvPicPr>
          <p:cNvPr id="6" name="Picture 6"/>
          <p:cNvPicPr>
            <a:picLocks noChangeAspect="1"/>
          </p:cNvPicPr>
          <p:nvPr/>
        </p:nvPicPr>
        <p:blipFill>
          <a:blip r:embed="rId4"/>
          <a:srcRect/>
          <a:stretch>
            <a:fillRect/>
          </a:stretch>
        </p:blipFill>
        <p:spPr>
          <a:xfrm>
            <a:off x="11574914" y="1965760"/>
            <a:ext cx="5166604" cy="5166604"/>
          </a:xfrm>
          <a:prstGeom prst="rect">
            <a:avLst/>
          </a:prstGeom>
        </p:spPr>
      </p:pic>
      <p:sp>
        <p:nvSpPr>
          <p:cNvPr id="7" name="TextBox 6">
            <a:extLst>
              <a:ext uri="{FF2B5EF4-FFF2-40B4-BE49-F238E27FC236}">
                <a16:creationId xmlns:a16="http://schemas.microsoft.com/office/drawing/2014/main" id="{0CF1574E-27F8-4B0D-BA9E-BBC862A43F6B}"/>
              </a:ext>
            </a:extLst>
          </p:cNvPr>
          <p:cNvSpPr txBox="1"/>
          <p:nvPr/>
        </p:nvSpPr>
        <p:spPr>
          <a:xfrm>
            <a:off x="609600" y="253702"/>
            <a:ext cx="16992600" cy="923330"/>
          </a:xfrm>
          <a:prstGeom prst="rect">
            <a:avLst/>
          </a:prstGeom>
          <a:noFill/>
        </p:spPr>
        <p:txBody>
          <a:bodyPr wrap="square">
            <a:spAutoFit/>
          </a:bodyPr>
          <a:lstStyle/>
          <a:p>
            <a:r>
              <a:rPr lang="en-US" sz="5400">
                <a:solidFill>
                  <a:srgbClr val="3752A6"/>
                </a:solidFill>
                <a:latin typeface="Cambria" panose="02040503050406030204" pitchFamily="18" charset="0"/>
                <a:ea typeface="Cambria" panose="02040503050406030204" pitchFamily="18" charset="0"/>
              </a:rPr>
              <a:t>Accomplishment Examples</a:t>
            </a:r>
          </a:p>
        </p:txBody>
      </p:sp>
      <p:sp>
        <p:nvSpPr>
          <p:cNvPr id="8" name="TextBox 7">
            <a:extLst>
              <a:ext uri="{FF2B5EF4-FFF2-40B4-BE49-F238E27FC236}">
                <a16:creationId xmlns:a16="http://schemas.microsoft.com/office/drawing/2014/main" id="{E04D19FB-7BAA-42B8-A58E-556E60648CE7}"/>
              </a:ext>
            </a:extLst>
          </p:cNvPr>
          <p:cNvSpPr txBox="1"/>
          <p:nvPr/>
        </p:nvSpPr>
        <p:spPr>
          <a:xfrm>
            <a:off x="1219200" y="1853493"/>
            <a:ext cx="10231582" cy="5632311"/>
          </a:xfrm>
          <a:prstGeom prst="rect">
            <a:avLst/>
          </a:prstGeom>
          <a:noFill/>
        </p:spPr>
        <p:txBody>
          <a:bodyPr wrap="square" rtlCol="0">
            <a:spAutoFit/>
          </a:bodyPr>
          <a:lstStyle/>
          <a:p>
            <a:pPr marL="571500" indent="-571500">
              <a:buFont typeface="Arial" panose="020B0604020202020204" pitchFamily="34" charset="0"/>
              <a:buChar char="•"/>
            </a:pPr>
            <a:r>
              <a:rPr lang="en-US" sz="4000">
                <a:latin typeface="Cambria" panose="02040503050406030204" pitchFamily="18" charset="0"/>
                <a:ea typeface="Cambria" panose="02040503050406030204" pitchFamily="18" charset="0"/>
              </a:rPr>
              <a:t>Established a multi-state grant writing team on food safety</a:t>
            </a:r>
          </a:p>
          <a:p>
            <a:pPr marL="571500" indent="-571500">
              <a:buFont typeface="Arial" panose="020B0604020202020204" pitchFamily="34" charset="0"/>
              <a:buChar char="•"/>
            </a:pPr>
            <a:endParaRPr lang="en-US" sz="4000">
              <a:latin typeface="Cambria" panose="02040503050406030204" pitchFamily="18" charset="0"/>
              <a:ea typeface="Cambria" panose="02040503050406030204" pitchFamily="18" charset="0"/>
            </a:endParaRPr>
          </a:p>
          <a:p>
            <a:pPr marL="571500" indent="-571500">
              <a:buFont typeface="Arial" panose="020B0604020202020204" pitchFamily="34" charset="0"/>
              <a:buChar char="•"/>
            </a:pPr>
            <a:r>
              <a:rPr lang="en-US" sz="4000">
                <a:latin typeface="Cambria" panose="02040503050406030204" pitchFamily="18" charset="0"/>
                <a:ea typeface="Cambria" panose="02040503050406030204" pitchFamily="18" charset="0"/>
              </a:rPr>
              <a:t>Identified three common indicators for committee use across the South</a:t>
            </a:r>
          </a:p>
          <a:p>
            <a:pPr marL="571500" indent="-571500">
              <a:buFont typeface="Arial" panose="020B0604020202020204" pitchFamily="34" charset="0"/>
              <a:buChar char="•"/>
            </a:pPr>
            <a:endParaRPr lang="en-US" sz="4000">
              <a:latin typeface="Cambria" panose="02040503050406030204" pitchFamily="18" charset="0"/>
              <a:ea typeface="Cambria" panose="02040503050406030204" pitchFamily="18" charset="0"/>
            </a:endParaRPr>
          </a:p>
          <a:p>
            <a:pPr marL="571500" indent="-571500">
              <a:buFont typeface="Arial" panose="020B0604020202020204" pitchFamily="34" charset="0"/>
              <a:buChar char="•"/>
            </a:pPr>
            <a:r>
              <a:rPr lang="en-US" sz="4000">
                <a:latin typeface="Cambria" panose="02040503050406030204" pitchFamily="18" charset="0"/>
                <a:ea typeface="Cambria" panose="02040503050406030204" pitchFamily="18" charset="0"/>
              </a:rPr>
              <a:t>Completed a position paper on the value and impact of integrated strategic communications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3015" b="8773"/>
          <a:stretch>
            <a:fillRect/>
          </a:stretch>
        </p:blipFill>
        <p:spPr>
          <a:xfrm>
            <a:off x="254311" y="7860072"/>
            <a:ext cx="2419903" cy="2276245"/>
          </a:xfrm>
          <a:prstGeom prst="rect">
            <a:avLst/>
          </a:prstGeom>
        </p:spPr>
      </p:pic>
      <p:pic>
        <p:nvPicPr>
          <p:cNvPr id="3" name="Picture 3"/>
          <p:cNvPicPr>
            <a:picLocks noChangeAspect="1"/>
          </p:cNvPicPr>
          <p:nvPr/>
        </p:nvPicPr>
        <p:blipFill>
          <a:blip r:embed="rId3"/>
          <a:srcRect/>
          <a:stretch>
            <a:fillRect/>
          </a:stretch>
        </p:blipFill>
        <p:spPr>
          <a:xfrm>
            <a:off x="14158217" y="7860072"/>
            <a:ext cx="3761570" cy="2158201"/>
          </a:xfrm>
          <a:prstGeom prst="rect">
            <a:avLst/>
          </a:prstGeom>
        </p:spPr>
      </p:pic>
      <p:grpSp>
        <p:nvGrpSpPr>
          <p:cNvPr id="4" name="Group 4"/>
          <p:cNvGrpSpPr/>
          <p:nvPr/>
        </p:nvGrpSpPr>
        <p:grpSpPr>
          <a:xfrm>
            <a:off x="0" y="0"/>
            <a:ext cx="18288000" cy="1430735"/>
            <a:chOff x="0" y="0"/>
            <a:chExt cx="6186311" cy="483977"/>
          </a:xfrm>
        </p:grpSpPr>
        <p:sp>
          <p:nvSpPr>
            <p:cNvPr id="5" name="Freeform 5"/>
            <p:cNvSpPr/>
            <p:nvPr/>
          </p:nvSpPr>
          <p:spPr>
            <a:xfrm>
              <a:off x="0" y="0"/>
              <a:ext cx="6186311" cy="483977"/>
            </a:xfrm>
            <a:custGeom>
              <a:avLst/>
              <a:gdLst/>
              <a:ahLst/>
              <a:cxnLst/>
              <a:rect l="l" t="t" r="r" b="b"/>
              <a:pathLst>
                <a:path w="6186311" h="483977">
                  <a:moveTo>
                    <a:pt x="0" y="0"/>
                  </a:moveTo>
                  <a:lnTo>
                    <a:pt x="6186311" y="0"/>
                  </a:lnTo>
                  <a:lnTo>
                    <a:pt x="6186311" y="483977"/>
                  </a:lnTo>
                  <a:lnTo>
                    <a:pt x="0" y="483977"/>
                  </a:lnTo>
                  <a:close/>
                </a:path>
              </a:pathLst>
            </a:custGeom>
            <a:solidFill>
              <a:srgbClr val="94BF36"/>
            </a:solidFill>
          </p:spPr>
        </p:sp>
      </p:grpSp>
      <p:pic>
        <p:nvPicPr>
          <p:cNvPr id="6" name="Picture 6"/>
          <p:cNvPicPr>
            <a:picLocks noChangeAspect="1"/>
          </p:cNvPicPr>
          <p:nvPr/>
        </p:nvPicPr>
        <p:blipFill>
          <a:blip r:embed="rId4"/>
          <a:srcRect/>
          <a:stretch>
            <a:fillRect/>
          </a:stretch>
        </p:blipFill>
        <p:spPr>
          <a:xfrm>
            <a:off x="10536328" y="1964459"/>
            <a:ext cx="6920045" cy="4601094"/>
          </a:xfrm>
          <a:prstGeom prst="rect">
            <a:avLst/>
          </a:prstGeom>
        </p:spPr>
      </p:pic>
      <p:sp>
        <p:nvSpPr>
          <p:cNvPr id="7" name="TextBox 6">
            <a:extLst>
              <a:ext uri="{FF2B5EF4-FFF2-40B4-BE49-F238E27FC236}">
                <a16:creationId xmlns:a16="http://schemas.microsoft.com/office/drawing/2014/main" id="{0D966B02-128A-4D9F-8A98-EF5A5EFD799B}"/>
              </a:ext>
            </a:extLst>
          </p:cNvPr>
          <p:cNvSpPr txBox="1"/>
          <p:nvPr/>
        </p:nvSpPr>
        <p:spPr>
          <a:xfrm>
            <a:off x="609600" y="253702"/>
            <a:ext cx="16992600" cy="923330"/>
          </a:xfrm>
          <a:prstGeom prst="rect">
            <a:avLst/>
          </a:prstGeom>
          <a:noFill/>
        </p:spPr>
        <p:txBody>
          <a:bodyPr wrap="square">
            <a:spAutoFit/>
          </a:bodyPr>
          <a:lstStyle/>
          <a:p>
            <a:r>
              <a:rPr lang="en-US" sz="5400">
                <a:solidFill>
                  <a:srgbClr val="3752A6"/>
                </a:solidFill>
                <a:latin typeface="Cambria" panose="02040503050406030204" pitchFamily="18" charset="0"/>
                <a:ea typeface="Cambria" panose="02040503050406030204" pitchFamily="18" charset="0"/>
              </a:rPr>
              <a:t>Evaluations</a:t>
            </a:r>
          </a:p>
        </p:txBody>
      </p:sp>
      <p:sp>
        <p:nvSpPr>
          <p:cNvPr id="8" name="TextBox 7">
            <a:extLst>
              <a:ext uri="{FF2B5EF4-FFF2-40B4-BE49-F238E27FC236}">
                <a16:creationId xmlns:a16="http://schemas.microsoft.com/office/drawing/2014/main" id="{7E360251-C030-49AC-96BB-003D24C13989}"/>
              </a:ext>
            </a:extLst>
          </p:cNvPr>
          <p:cNvSpPr txBox="1"/>
          <p:nvPr/>
        </p:nvSpPr>
        <p:spPr>
          <a:xfrm>
            <a:off x="1219200" y="1750665"/>
            <a:ext cx="8839199" cy="4401205"/>
          </a:xfrm>
          <a:prstGeom prst="rect">
            <a:avLst/>
          </a:prstGeom>
          <a:noFill/>
        </p:spPr>
        <p:txBody>
          <a:bodyPr wrap="square" lIns="91440" tIns="45720" rIns="91440" bIns="45720" rtlCol="0" anchor="t">
            <a:spAutoFit/>
          </a:bodyPr>
          <a:lstStyle/>
          <a:p>
            <a:pPr marL="571500" indent="-571500">
              <a:buFont typeface="Arial" panose="020B0604020202020204" pitchFamily="34" charset="0"/>
              <a:buChar char="•"/>
            </a:pPr>
            <a:r>
              <a:rPr lang="en-US" sz="4000">
                <a:latin typeface="Cambria"/>
                <a:ea typeface="Cambria"/>
              </a:rPr>
              <a:t>Qualtrics-based survey </a:t>
            </a:r>
            <a:endParaRPr lang="en-US" sz="4000">
              <a:latin typeface="Cambria" panose="02040503050406030204" pitchFamily="18" charset="0"/>
              <a:ea typeface="Cambria" panose="02040503050406030204" pitchFamily="18" charset="0"/>
            </a:endParaRPr>
          </a:p>
          <a:p>
            <a:pPr marL="571500" indent="-571500">
              <a:buFont typeface="Arial" panose="020B0604020202020204" pitchFamily="34" charset="0"/>
              <a:buChar char="•"/>
            </a:pPr>
            <a:endParaRPr lang="en-US" sz="4000">
              <a:latin typeface="Cambria" panose="02040503050406030204" pitchFamily="18" charset="0"/>
              <a:ea typeface="Cambria" panose="02040503050406030204" pitchFamily="18" charset="0"/>
            </a:endParaRPr>
          </a:p>
          <a:p>
            <a:pPr marL="571500" indent="-571500">
              <a:buFont typeface="Arial" panose="020B0604020202020204" pitchFamily="34" charset="0"/>
              <a:buChar char="•"/>
            </a:pPr>
            <a:r>
              <a:rPr lang="en-US" sz="4000">
                <a:latin typeface="Cambria"/>
                <a:ea typeface="Cambria"/>
              </a:rPr>
              <a:t>Will launch Wednesday afternoon</a:t>
            </a:r>
          </a:p>
          <a:p>
            <a:pPr marL="571500" indent="-571500">
              <a:buFont typeface="Arial" panose="020B0604020202020204" pitchFamily="34" charset="0"/>
              <a:buChar char="•"/>
            </a:pPr>
            <a:endParaRPr lang="en-US" sz="4000">
              <a:latin typeface="Cambria" panose="02040503050406030204" pitchFamily="18" charset="0"/>
              <a:ea typeface="Cambria" panose="02040503050406030204" pitchFamily="18" charset="0"/>
            </a:endParaRPr>
          </a:p>
          <a:p>
            <a:pPr marL="571500" indent="-571500">
              <a:buFont typeface="Arial" panose="020B0604020202020204" pitchFamily="34" charset="0"/>
              <a:buChar char="•"/>
            </a:pPr>
            <a:r>
              <a:rPr lang="en-US" sz="4000">
                <a:latin typeface="Cambria"/>
                <a:ea typeface="Cambria"/>
              </a:rPr>
              <a:t>Encourage participation</a:t>
            </a:r>
          </a:p>
          <a:p>
            <a:pPr marL="571500" indent="-571500">
              <a:buFont typeface="Arial" panose="020B0604020202020204" pitchFamily="34" charset="0"/>
              <a:buChar char="•"/>
            </a:pPr>
            <a:endParaRPr lang="en-US" sz="4000">
              <a:latin typeface="Cambria" panose="02040503050406030204" pitchFamily="18" charset="0"/>
              <a:ea typeface="Cambria" panose="02040503050406030204" pitchFamily="18" charset="0"/>
            </a:endParaRPr>
          </a:p>
          <a:p>
            <a:pPr marL="571500" indent="-571500">
              <a:buFont typeface="Arial" panose="020B0604020202020204" pitchFamily="34" charset="0"/>
              <a:buChar char="•"/>
            </a:pPr>
            <a:r>
              <a:rPr lang="en-US" sz="4000">
                <a:latin typeface="Cambria"/>
                <a:ea typeface="Cambria"/>
              </a:rPr>
              <a:t>The data is used to guide next year. </a:t>
            </a:r>
            <a:endParaRPr lang="en-US" sz="4000">
              <a:latin typeface="Cambria" panose="02040503050406030204" pitchFamily="18" charset="0"/>
              <a:ea typeface="Cambria" panose="02040503050406030204" pitchFamily="18" charset="0"/>
            </a:endParaRPr>
          </a:p>
        </p:txBody>
      </p:sp>
      <p:sp>
        <p:nvSpPr>
          <p:cNvPr id="9" name="TextBox 1">
            <a:extLst>
              <a:ext uri="{FF2B5EF4-FFF2-40B4-BE49-F238E27FC236}">
                <a16:creationId xmlns:a16="http://schemas.microsoft.com/office/drawing/2014/main" id="{72EF1175-F1DF-4057-A66F-3D20B944AD5E}"/>
              </a:ext>
            </a:extLst>
          </p:cNvPr>
          <p:cNvSpPr txBox="1">
            <a:spLocks noChangeArrowheads="1"/>
          </p:cNvSpPr>
          <p:nvPr/>
        </p:nvSpPr>
        <p:spPr bwMode="auto">
          <a:xfrm>
            <a:off x="3761088" y="8013115"/>
            <a:ext cx="9296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endParaRPr lang="en-US" altLang="en-US" sz="2800" b="1">
              <a:solidFill>
                <a:srgbClr val="3752A6"/>
              </a:solidFill>
              <a:latin typeface="Cambria" panose="02040503050406030204" pitchFamily="18" charset="0"/>
              <a:ea typeface="Cambria" panose="02040503050406030204"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3015" b="8773"/>
          <a:stretch>
            <a:fillRect/>
          </a:stretch>
        </p:blipFill>
        <p:spPr>
          <a:xfrm>
            <a:off x="254311" y="7860072"/>
            <a:ext cx="2419903" cy="2276245"/>
          </a:xfrm>
          <a:prstGeom prst="rect">
            <a:avLst/>
          </a:prstGeom>
        </p:spPr>
      </p:pic>
      <p:pic>
        <p:nvPicPr>
          <p:cNvPr id="3" name="Picture 3"/>
          <p:cNvPicPr>
            <a:picLocks noChangeAspect="1"/>
          </p:cNvPicPr>
          <p:nvPr/>
        </p:nvPicPr>
        <p:blipFill>
          <a:blip r:embed="rId3"/>
          <a:srcRect/>
          <a:stretch>
            <a:fillRect/>
          </a:stretch>
        </p:blipFill>
        <p:spPr>
          <a:xfrm>
            <a:off x="14158217" y="7860072"/>
            <a:ext cx="3761570" cy="2158201"/>
          </a:xfrm>
          <a:prstGeom prst="rect">
            <a:avLst/>
          </a:prstGeom>
        </p:spPr>
      </p:pic>
      <p:grpSp>
        <p:nvGrpSpPr>
          <p:cNvPr id="4" name="Group 4"/>
          <p:cNvGrpSpPr/>
          <p:nvPr/>
        </p:nvGrpSpPr>
        <p:grpSpPr>
          <a:xfrm>
            <a:off x="0" y="0"/>
            <a:ext cx="18288000" cy="1430735"/>
            <a:chOff x="0" y="0"/>
            <a:chExt cx="6186311" cy="483977"/>
          </a:xfrm>
        </p:grpSpPr>
        <p:sp>
          <p:nvSpPr>
            <p:cNvPr id="5" name="Freeform 5"/>
            <p:cNvSpPr/>
            <p:nvPr/>
          </p:nvSpPr>
          <p:spPr>
            <a:xfrm>
              <a:off x="0" y="0"/>
              <a:ext cx="6186311" cy="483977"/>
            </a:xfrm>
            <a:custGeom>
              <a:avLst/>
              <a:gdLst/>
              <a:ahLst/>
              <a:cxnLst/>
              <a:rect l="l" t="t" r="r" b="b"/>
              <a:pathLst>
                <a:path w="6186311" h="483977">
                  <a:moveTo>
                    <a:pt x="0" y="0"/>
                  </a:moveTo>
                  <a:lnTo>
                    <a:pt x="6186311" y="0"/>
                  </a:lnTo>
                  <a:lnTo>
                    <a:pt x="6186311" y="483977"/>
                  </a:lnTo>
                  <a:lnTo>
                    <a:pt x="0" y="483977"/>
                  </a:lnTo>
                  <a:close/>
                </a:path>
              </a:pathLst>
            </a:custGeom>
            <a:solidFill>
              <a:srgbClr val="94BF36"/>
            </a:solidFill>
          </p:spPr>
        </p:sp>
      </p:grpSp>
      <p:pic>
        <p:nvPicPr>
          <p:cNvPr id="6" name="Picture 6"/>
          <p:cNvPicPr>
            <a:picLocks noChangeAspect="1"/>
          </p:cNvPicPr>
          <p:nvPr/>
        </p:nvPicPr>
        <p:blipFill>
          <a:blip r:embed="rId4"/>
          <a:srcRect/>
          <a:stretch>
            <a:fillRect/>
          </a:stretch>
        </p:blipFill>
        <p:spPr>
          <a:xfrm>
            <a:off x="11635708" y="2280504"/>
            <a:ext cx="5623592" cy="4710777"/>
          </a:xfrm>
          <a:prstGeom prst="rect">
            <a:avLst/>
          </a:prstGeom>
        </p:spPr>
      </p:pic>
      <p:sp>
        <p:nvSpPr>
          <p:cNvPr id="7" name="TextBox 6">
            <a:extLst>
              <a:ext uri="{FF2B5EF4-FFF2-40B4-BE49-F238E27FC236}">
                <a16:creationId xmlns:a16="http://schemas.microsoft.com/office/drawing/2014/main" id="{B108610A-C098-4696-98A4-D6889C176EE8}"/>
              </a:ext>
            </a:extLst>
          </p:cNvPr>
          <p:cNvSpPr txBox="1"/>
          <p:nvPr/>
        </p:nvSpPr>
        <p:spPr>
          <a:xfrm>
            <a:off x="609600" y="253702"/>
            <a:ext cx="16992600" cy="923330"/>
          </a:xfrm>
          <a:prstGeom prst="rect">
            <a:avLst/>
          </a:prstGeom>
          <a:noFill/>
        </p:spPr>
        <p:txBody>
          <a:bodyPr wrap="square">
            <a:spAutoFit/>
          </a:bodyPr>
          <a:lstStyle/>
          <a:p>
            <a:r>
              <a:rPr lang="en-US" sz="5400">
                <a:solidFill>
                  <a:srgbClr val="3752A6"/>
                </a:solidFill>
                <a:latin typeface="Cambria" panose="02040503050406030204" pitchFamily="18" charset="0"/>
                <a:ea typeface="Cambria" panose="02040503050406030204" pitchFamily="18" charset="0"/>
              </a:rPr>
              <a:t>Technology Details</a:t>
            </a:r>
          </a:p>
        </p:txBody>
      </p:sp>
      <p:sp>
        <p:nvSpPr>
          <p:cNvPr id="8" name="TextBox 7">
            <a:extLst>
              <a:ext uri="{FF2B5EF4-FFF2-40B4-BE49-F238E27FC236}">
                <a16:creationId xmlns:a16="http://schemas.microsoft.com/office/drawing/2014/main" id="{2E10F32F-E583-465E-BCAB-07D94FE54013}"/>
              </a:ext>
            </a:extLst>
          </p:cNvPr>
          <p:cNvSpPr txBox="1"/>
          <p:nvPr/>
        </p:nvSpPr>
        <p:spPr>
          <a:xfrm>
            <a:off x="762000" y="2019300"/>
            <a:ext cx="10668000" cy="4401205"/>
          </a:xfrm>
          <a:prstGeom prst="rect">
            <a:avLst/>
          </a:prstGeom>
          <a:noFill/>
        </p:spPr>
        <p:txBody>
          <a:bodyPr wrap="square" rtlCol="0">
            <a:spAutoFit/>
          </a:bodyPr>
          <a:lstStyle/>
          <a:p>
            <a:pPr marL="571500" indent="-571500">
              <a:buFont typeface="Arial" panose="020B0604020202020204" pitchFamily="34" charset="0"/>
              <a:buChar char="•"/>
            </a:pPr>
            <a:r>
              <a:rPr lang="en-US" sz="4000">
                <a:latin typeface="Cambria" panose="02040503050406030204" pitchFamily="18" charset="0"/>
                <a:ea typeface="Cambria" panose="02040503050406030204" pitchFamily="18" charset="0"/>
              </a:rPr>
              <a:t>A Zoom Link to the General Session Will be Provided After Registration, But Before Meeting Week</a:t>
            </a:r>
          </a:p>
          <a:p>
            <a:pPr marL="571500" indent="-571500">
              <a:buFont typeface="Arial" panose="020B0604020202020204" pitchFamily="34" charset="0"/>
              <a:buChar char="•"/>
            </a:pPr>
            <a:endParaRPr lang="en-US" sz="4000">
              <a:latin typeface="Cambria" panose="02040503050406030204" pitchFamily="18" charset="0"/>
              <a:ea typeface="Cambria" panose="02040503050406030204" pitchFamily="18" charset="0"/>
            </a:endParaRPr>
          </a:p>
          <a:p>
            <a:pPr marL="571500" indent="-571500">
              <a:buFont typeface="Arial" panose="020B0604020202020204" pitchFamily="34" charset="0"/>
              <a:buChar char="•"/>
            </a:pPr>
            <a:r>
              <a:rPr lang="en-US" sz="4000">
                <a:latin typeface="Cambria" panose="02040503050406030204" pitchFamily="18" charset="0"/>
                <a:ea typeface="Cambria" panose="02040503050406030204" pitchFamily="18" charset="0"/>
              </a:rPr>
              <a:t>Each Committee Will be Responsible for Providing Zoom Links for Committee Meetings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3015" b="8773"/>
          <a:stretch>
            <a:fillRect/>
          </a:stretch>
        </p:blipFill>
        <p:spPr>
          <a:xfrm>
            <a:off x="254311" y="7860072"/>
            <a:ext cx="2419903" cy="2276245"/>
          </a:xfrm>
          <a:prstGeom prst="rect">
            <a:avLst/>
          </a:prstGeom>
        </p:spPr>
      </p:pic>
      <p:pic>
        <p:nvPicPr>
          <p:cNvPr id="3" name="Picture 3"/>
          <p:cNvPicPr>
            <a:picLocks noChangeAspect="1"/>
          </p:cNvPicPr>
          <p:nvPr/>
        </p:nvPicPr>
        <p:blipFill>
          <a:blip r:embed="rId3"/>
          <a:srcRect/>
          <a:stretch>
            <a:fillRect/>
          </a:stretch>
        </p:blipFill>
        <p:spPr>
          <a:xfrm>
            <a:off x="14158217" y="7860072"/>
            <a:ext cx="3761570" cy="2158201"/>
          </a:xfrm>
          <a:prstGeom prst="rect">
            <a:avLst/>
          </a:prstGeom>
        </p:spPr>
      </p:pic>
      <p:grpSp>
        <p:nvGrpSpPr>
          <p:cNvPr id="4" name="Group 4"/>
          <p:cNvGrpSpPr/>
          <p:nvPr/>
        </p:nvGrpSpPr>
        <p:grpSpPr>
          <a:xfrm>
            <a:off x="0" y="0"/>
            <a:ext cx="18288000" cy="1430735"/>
            <a:chOff x="0" y="0"/>
            <a:chExt cx="6186311" cy="483977"/>
          </a:xfrm>
        </p:grpSpPr>
        <p:sp>
          <p:nvSpPr>
            <p:cNvPr id="5" name="Freeform 5"/>
            <p:cNvSpPr/>
            <p:nvPr/>
          </p:nvSpPr>
          <p:spPr>
            <a:xfrm>
              <a:off x="0" y="0"/>
              <a:ext cx="6186311" cy="483977"/>
            </a:xfrm>
            <a:custGeom>
              <a:avLst/>
              <a:gdLst/>
              <a:ahLst/>
              <a:cxnLst/>
              <a:rect l="l" t="t" r="r" b="b"/>
              <a:pathLst>
                <a:path w="6186311" h="483977">
                  <a:moveTo>
                    <a:pt x="0" y="0"/>
                  </a:moveTo>
                  <a:lnTo>
                    <a:pt x="6186311" y="0"/>
                  </a:lnTo>
                  <a:lnTo>
                    <a:pt x="6186311" y="483977"/>
                  </a:lnTo>
                  <a:lnTo>
                    <a:pt x="0" y="483977"/>
                  </a:lnTo>
                  <a:close/>
                </a:path>
              </a:pathLst>
            </a:custGeom>
            <a:solidFill>
              <a:srgbClr val="94BF36"/>
            </a:solidFill>
          </p:spPr>
        </p:sp>
      </p:grpSp>
      <p:sp>
        <p:nvSpPr>
          <p:cNvPr id="6" name="TextBox 5">
            <a:extLst>
              <a:ext uri="{FF2B5EF4-FFF2-40B4-BE49-F238E27FC236}">
                <a16:creationId xmlns:a16="http://schemas.microsoft.com/office/drawing/2014/main" id="{C810FBB6-E4D4-4E40-A1D3-808F88957387}"/>
              </a:ext>
            </a:extLst>
          </p:cNvPr>
          <p:cNvSpPr txBox="1"/>
          <p:nvPr/>
        </p:nvSpPr>
        <p:spPr>
          <a:xfrm>
            <a:off x="609600" y="253702"/>
            <a:ext cx="16992600" cy="923330"/>
          </a:xfrm>
          <a:prstGeom prst="rect">
            <a:avLst/>
          </a:prstGeom>
          <a:noFill/>
        </p:spPr>
        <p:txBody>
          <a:bodyPr wrap="square">
            <a:spAutoFit/>
          </a:bodyPr>
          <a:lstStyle/>
          <a:p>
            <a:r>
              <a:rPr lang="en-US" sz="5400">
                <a:solidFill>
                  <a:srgbClr val="3752A6"/>
                </a:solidFill>
                <a:latin typeface="Cambria" panose="02040503050406030204" pitchFamily="18" charset="0"/>
                <a:ea typeface="Cambria" panose="02040503050406030204" pitchFamily="18" charset="0"/>
              </a:rPr>
              <a:t>Follow Up</a:t>
            </a:r>
          </a:p>
        </p:txBody>
      </p:sp>
      <p:sp>
        <p:nvSpPr>
          <p:cNvPr id="7" name="TextBox 6">
            <a:extLst>
              <a:ext uri="{FF2B5EF4-FFF2-40B4-BE49-F238E27FC236}">
                <a16:creationId xmlns:a16="http://schemas.microsoft.com/office/drawing/2014/main" id="{661FC7D9-ABBD-45D5-948A-A2E384485C64}"/>
              </a:ext>
            </a:extLst>
          </p:cNvPr>
          <p:cNvSpPr txBox="1"/>
          <p:nvPr/>
        </p:nvSpPr>
        <p:spPr>
          <a:xfrm>
            <a:off x="847493" y="2126633"/>
            <a:ext cx="15212291" cy="5016758"/>
          </a:xfrm>
          <a:prstGeom prst="rect">
            <a:avLst/>
          </a:prstGeom>
          <a:noFill/>
        </p:spPr>
        <p:txBody>
          <a:bodyPr wrap="square" rtlCol="0">
            <a:spAutoFit/>
          </a:bodyPr>
          <a:lstStyle/>
          <a:p>
            <a:pPr algn="ctr"/>
            <a:r>
              <a:rPr lang="en-US" sz="4000" b="1">
                <a:latin typeface="Cambria" panose="02040503050406030204" pitchFamily="18" charset="0"/>
                <a:ea typeface="Cambria" panose="02040503050406030204" pitchFamily="18" charset="0"/>
              </a:rPr>
              <a:t>After This Session, These Resources Will Be Available:</a:t>
            </a:r>
          </a:p>
          <a:p>
            <a:endParaRPr lang="en-US" sz="4000">
              <a:latin typeface="Cambria" panose="02040503050406030204" pitchFamily="18" charset="0"/>
              <a:ea typeface="Cambria" panose="02040503050406030204" pitchFamily="18" charset="0"/>
            </a:endParaRPr>
          </a:p>
          <a:p>
            <a:pPr marL="1028700" lvl="1" indent="-571500">
              <a:buFont typeface="Arial" panose="020B0604020202020204" pitchFamily="34" charset="0"/>
              <a:buChar char="•"/>
            </a:pPr>
            <a:r>
              <a:rPr lang="en-US" sz="4000">
                <a:latin typeface="Cambria" panose="02040503050406030204" pitchFamily="18" charset="0"/>
                <a:ea typeface="Cambria" panose="02040503050406030204" pitchFamily="18" charset="0"/>
              </a:rPr>
              <a:t>A Link to a Video of This Session</a:t>
            </a:r>
          </a:p>
          <a:p>
            <a:pPr marL="1028700" lvl="1" indent="-571500">
              <a:buFont typeface="Arial" panose="020B0604020202020204" pitchFamily="34" charset="0"/>
              <a:buChar char="•"/>
            </a:pPr>
            <a:r>
              <a:rPr lang="en-US" sz="4000">
                <a:latin typeface="Cambria" panose="02040503050406030204" pitchFamily="18" charset="0"/>
                <a:ea typeface="Cambria" panose="02040503050406030204" pitchFamily="18" charset="0"/>
              </a:rPr>
              <a:t>The PowerPoint of This Session</a:t>
            </a:r>
          </a:p>
          <a:p>
            <a:pPr marL="1028700" lvl="1" indent="-571500">
              <a:buFont typeface="Arial" panose="020B0604020202020204" pitchFamily="34" charset="0"/>
              <a:buChar char="•"/>
            </a:pPr>
            <a:r>
              <a:rPr lang="en-US" sz="4000">
                <a:latin typeface="Cambria" panose="02040503050406030204" pitchFamily="18" charset="0"/>
                <a:ea typeface="Cambria" panose="02040503050406030204" pitchFamily="18" charset="0"/>
              </a:rPr>
              <a:t>Committee Deadline Sheet</a:t>
            </a:r>
          </a:p>
          <a:p>
            <a:pPr marL="1028700" lvl="1" indent="-571500">
              <a:buFont typeface="Arial" panose="020B0604020202020204" pitchFamily="34" charset="0"/>
              <a:buChar char="•"/>
            </a:pPr>
            <a:r>
              <a:rPr lang="en-US" sz="4000">
                <a:latin typeface="Cambria" panose="02040503050406030204" pitchFamily="18" charset="0"/>
                <a:ea typeface="Cambria" panose="02040503050406030204" pitchFamily="18" charset="0"/>
              </a:rPr>
              <a:t>PLN Structure Slide</a:t>
            </a:r>
          </a:p>
          <a:p>
            <a:endParaRPr lang="en-US" sz="4000">
              <a:latin typeface="Cambria" panose="02040503050406030204" pitchFamily="18" charset="0"/>
              <a:ea typeface="Cambria" panose="02040503050406030204" pitchFamily="18" charset="0"/>
            </a:endParaRPr>
          </a:p>
          <a:p>
            <a:pPr algn="ctr"/>
            <a:r>
              <a:rPr lang="en-US" sz="4000" b="1">
                <a:latin typeface="Cambria" panose="02040503050406030204" pitchFamily="18" charset="0"/>
                <a:ea typeface="Cambria" panose="02040503050406030204" pitchFamily="18" charset="0"/>
              </a:rPr>
              <a:t>And More!!!!!</a:t>
            </a:r>
            <a:endParaRPr lang="en-US" sz="4000">
              <a:latin typeface="Cambria" panose="02040503050406030204" pitchFamily="18" charset="0"/>
              <a:ea typeface="Cambria" panose="020405030504060302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3015" b="8773"/>
          <a:stretch>
            <a:fillRect/>
          </a:stretch>
        </p:blipFill>
        <p:spPr>
          <a:xfrm>
            <a:off x="254311" y="7860072"/>
            <a:ext cx="2419903" cy="2276245"/>
          </a:xfrm>
          <a:prstGeom prst="rect">
            <a:avLst/>
          </a:prstGeom>
        </p:spPr>
      </p:pic>
      <p:pic>
        <p:nvPicPr>
          <p:cNvPr id="3" name="Picture 3"/>
          <p:cNvPicPr>
            <a:picLocks noChangeAspect="1"/>
          </p:cNvPicPr>
          <p:nvPr/>
        </p:nvPicPr>
        <p:blipFill>
          <a:blip r:embed="rId3"/>
          <a:srcRect/>
          <a:stretch>
            <a:fillRect/>
          </a:stretch>
        </p:blipFill>
        <p:spPr>
          <a:xfrm>
            <a:off x="14158217" y="7860072"/>
            <a:ext cx="3761570" cy="2158201"/>
          </a:xfrm>
          <a:prstGeom prst="rect">
            <a:avLst/>
          </a:prstGeom>
        </p:spPr>
      </p:pic>
      <p:grpSp>
        <p:nvGrpSpPr>
          <p:cNvPr id="4" name="Group 4"/>
          <p:cNvGrpSpPr/>
          <p:nvPr/>
        </p:nvGrpSpPr>
        <p:grpSpPr>
          <a:xfrm>
            <a:off x="0" y="0"/>
            <a:ext cx="18288000" cy="1430735"/>
            <a:chOff x="0" y="0"/>
            <a:chExt cx="6186311" cy="483977"/>
          </a:xfrm>
        </p:grpSpPr>
        <p:sp>
          <p:nvSpPr>
            <p:cNvPr id="5" name="Freeform 5"/>
            <p:cNvSpPr/>
            <p:nvPr/>
          </p:nvSpPr>
          <p:spPr>
            <a:xfrm>
              <a:off x="0" y="0"/>
              <a:ext cx="6186311" cy="483977"/>
            </a:xfrm>
            <a:custGeom>
              <a:avLst/>
              <a:gdLst/>
              <a:ahLst/>
              <a:cxnLst/>
              <a:rect l="l" t="t" r="r" b="b"/>
              <a:pathLst>
                <a:path w="6186311" h="483977">
                  <a:moveTo>
                    <a:pt x="0" y="0"/>
                  </a:moveTo>
                  <a:lnTo>
                    <a:pt x="6186311" y="0"/>
                  </a:lnTo>
                  <a:lnTo>
                    <a:pt x="6186311" y="483977"/>
                  </a:lnTo>
                  <a:lnTo>
                    <a:pt x="0" y="483977"/>
                  </a:lnTo>
                  <a:close/>
                </a:path>
              </a:pathLst>
            </a:custGeom>
            <a:solidFill>
              <a:srgbClr val="94BF36"/>
            </a:solidFill>
          </p:spPr>
        </p:sp>
      </p:grpSp>
      <p:grpSp>
        <p:nvGrpSpPr>
          <p:cNvPr id="6" name="Group 6"/>
          <p:cNvGrpSpPr/>
          <p:nvPr/>
        </p:nvGrpSpPr>
        <p:grpSpPr>
          <a:xfrm>
            <a:off x="12171212" y="1985489"/>
            <a:ext cx="5848174" cy="4932641"/>
            <a:chOff x="0" y="0"/>
            <a:chExt cx="7797565" cy="6576854"/>
          </a:xfrm>
        </p:grpSpPr>
        <p:pic>
          <p:nvPicPr>
            <p:cNvPr id="7" name="Picture 7"/>
            <p:cNvPicPr>
              <a:picLocks noChangeAspect="1"/>
            </p:cNvPicPr>
            <p:nvPr/>
          </p:nvPicPr>
          <p:blipFill>
            <a:blip r:embed="rId4"/>
            <a:srcRect l="7794" t="10257" r="15832" b="19853"/>
            <a:stretch>
              <a:fillRect/>
            </a:stretch>
          </p:blipFill>
          <p:spPr>
            <a:xfrm>
              <a:off x="420964" y="0"/>
              <a:ext cx="4456751" cy="3002113"/>
            </a:xfrm>
            <a:prstGeom prst="rect">
              <a:avLst/>
            </a:prstGeom>
          </p:spPr>
        </p:pic>
        <p:pic>
          <p:nvPicPr>
            <p:cNvPr id="8" name="Picture 8"/>
            <p:cNvPicPr>
              <a:picLocks noChangeAspect="1"/>
            </p:cNvPicPr>
            <p:nvPr/>
          </p:nvPicPr>
          <p:blipFill>
            <a:blip r:embed="rId5"/>
            <a:srcRect l="7524" t="9275" r="19661" b="21177"/>
            <a:stretch>
              <a:fillRect/>
            </a:stretch>
          </p:blipFill>
          <p:spPr>
            <a:xfrm>
              <a:off x="0" y="3867229"/>
              <a:ext cx="3867282" cy="2709625"/>
            </a:xfrm>
            <a:prstGeom prst="rect">
              <a:avLst/>
            </a:prstGeom>
          </p:spPr>
        </p:pic>
        <p:pic>
          <p:nvPicPr>
            <p:cNvPr id="9" name="Picture 9"/>
            <p:cNvPicPr>
              <a:picLocks noChangeAspect="1"/>
            </p:cNvPicPr>
            <p:nvPr/>
          </p:nvPicPr>
          <p:blipFill>
            <a:blip r:embed="rId6"/>
            <a:srcRect/>
            <a:stretch>
              <a:fillRect/>
            </a:stretch>
          </p:blipFill>
          <p:spPr>
            <a:xfrm>
              <a:off x="3495340" y="2131259"/>
              <a:ext cx="4302225" cy="3824200"/>
            </a:xfrm>
            <a:prstGeom prst="rect">
              <a:avLst/>
            </a:prstGeom>
          </p:spPr>
        </p:pic>
      </p:grpSp>
      <p:sp>
        <p:nvSpPr>
          <p:cNvPr id="10" name="TextBox 9">
            <a:extLst>
              <a:ext uri="{FF2B5EF4-FFF2-40B4-BE49-F238E27FC236}">
                <a16:creationId xmlns:a16="http://schemas.microsoft.com/office/drawing/2014/main" id="{A0974303-3DBD-48D3-96B4-9D527C8479EF}"/>
              </a:ext>
            </a:extLst>
          </p:cNvPr>
          <p:cNvSpPr txBox="1"/>
          <p:nvPr/>
        </p:nvSpPr>
        <p:spPr>
          <a:xfrm>
            <a:off x="457199" y="314777"/>
            <a:ext cx="12029735" cy="923330"/>
          </a:xfrm>
          <a:prstGeom prst="rect">
            <a:avLst/>
          </a:prstGeom>
          <a:noFill/>
        </p:spPr>
        <p:txBody>
          <a:bodyPr wrap="square" rtlCol="0">
            <a:spAutoFit/>
          </a:bodyPr>
          <a:lstStyle/>
          <a:p>
            <a:r>
              <a:rPr lang="en-US" sz="5400">
                <a:solidFill>
                  <a:srgbClr val="3752A6"/>
                </a:solidFill>
                <a:latin typeface="Cambria" panose="02040503050406030204" pitchFamily="18" charset="0"/>
                <a:ea typeface="Cambria" panose="02040503050406030204" pitchFamily="18" charset="0"/>
              </a:rPr>
              <a:t>Mission &amp; Purpose of PLN</a:t>
            </a:r>
          </a:p>
        </p:txBody>
      </p:sp>
      <p:sp>
        <p:nvSpPr>
          <p:cNvPr id="11" name="Content Placeholder 1">
            <a:extLst>
              <a:ext uri="{FF2B5EF4-FFF2-40B4-BE49-F238E27FC236}">
                <a16:creationId xmlns:a16="http://schemas.microsoft.com/office/drawing/2014/main" id="{1E98DEA3-3BE5-4F31-A905-92AC85CAA479}"/>
              </a:ext>
            </a:extLst>
          </p:cNvPr>
          <p:cNvSpPr txBox="1">
            <a:spLocks/>
          </p:cNvSpPr>
          <p:nvPr/>
        </p:nvSpPr>
        <p:spPr>
          <a:xfrm>
            <a:off x="805743" y="1927791"/>
            <a:ext cx="10622092" cy="5708179"/>
          </a:xfrm>
          <a:prstGeom prst="rect">
            <a:avLst/>
          </a:prstGeom>
        </p:spPr>
        <p:txBody>
          <a:bodyPr rtlCol="0">
            <a:normAutofit fontScale="3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r>
              <a:rPr lang="en-US" sz="11100" b="1">
                <a:latin typeface="Cambria" panose="02040503050406030204" pitchFamily="18" charset="0"/>
                <a:ea typeface="Cambria" panose="02040503050406030204" pitchFamily="18" charset="0"/>
                <a:cs typeface="Arial" panose="020B0604020202020204" pitchFamily="34" charset="0"/>
              </a:rPr>
              <a:t>Our Mission</a:t>
            </a:r>
          </a:p>
          <a:p>
            <a:pPr marL="0" indent="0">
              <a:buFont typeface="Arial" pitchFamily="34" charset="0"/>
              <a:buNone/>
              <a:defRPr/>
            </a:pPr>
            <a:endParaRPr lang="en-US" sz="9800" b="1">
              <a:latin typeface="Cambria" panose="02040503050406030204" pitchFamily="18" charset="0"/>
              <a:ea typeface="Cambria" panose="02040503050406030204" pitchFamily="18" charset="0"/>
              <a:cs typeface="Arial" panose="020B0604020202020204" pitchFamily="34" charset="0"/>
            </a:endParaRPr>
          </a:p>
          <a:p>
            <a:pPr marL="0" indent="0">
              <a:buFont typeface="Arial" pitchFamily="34" charset="0"/>
              <a:buNone/>
              <a:defRPr/>
            </a:pPr>
            <a:r>
              <a:rPr lang="en-US" sz="9800">
                <a:latin typeface="Cambria" panose="02040503050406030204" pitchFamily="18" charset="0"/>
                <a:ea typeface="Cambria" panose="02040503050406030204" pitchFamily="18" charset="0"/>
                <a:cs typeface="Arial" panose="020B0604020202020204" pitchFamily="34" charset="0"/>
              </a:rPr>
              <a:t>To foster and strengthen Extension education programming throughout the southern region by:</a:t>
            </a:r>
          </a:p>
          <a:p>
            <a:pPr marL="0" indent="0">
              <a:buFont typeface="Arial" pitchFamily="34" charset="0"/>
              <a:buNone/>
              <a:defRPr/>
            </a:pPr>
            <a:endParaRPr lang="en-US" sz="9800">
              <a:latin typeface="Cambria" panose="02040503050406030204" pitchFamily="18" charset="0"/>
              <a:ea typeface="Cambria" panose="02040503050406030204" pitchFamily="18" charset="0"/>
              <a:cs typeface="Arial" panose="020B0604020202020204" pitchFamily="34" charset="0"/>
            </a:endParaRPr>
          </a:p>
          <a:p>
            <a:pPr>
              <a:defRPr/>
            </a:pPr>
            <a:r>
              <a:rPr lang="en-US" sz="9800">
                <a:latin typeface="Cambria" panose="02040503050406030204" pitchFamily="18" charset="0"/>
                <a:ea typeface="Cambria" panose="02040503050406030204" pitchFamily="18" charset="0"/>
                <a:cs typeface="Arial" panose="020B0604020202020204" pitchFamily="34" charset="0"/>
              </a:rPr>
              <a:t>Promoting multistate cooperation</a:t>
            </a:r>
          </a:p>
          <a:p>
            <a:pPr>
              <a:defRPr/>
            </a:pPr>
            <a:endParaRPr lang="en-US" sz="9800">
              <a:latin typeface="Cambria" panose="02040503050406030204" pitchFamily="18" charset="0"/>
              <a:ea typeface="Cambria" panose="02040503050406030204" pitchFamily="18" charset="0"/>
              <a:cs typeface="Arial" panose="020B0604020202020204" pitchFamily="34" charset="0"/>
            </a:endParaRPr>
          </a:p>
          <a:p>
            <a:pPr>
              <a:defRPr/>
            </a:pPr>
            <a:r>
              <a:rPr lang="en-US" sz="9800">
                <a:latin typeface="Cambria" panose="02040503050406030204" pitchFamily="18" charset="0"/>
                <a:ea typeface="Cambria" panose="02040503050406030204" pitchFamily="18" charset="0"/>
                <a:cs typeface="Arial" panose="020B0604020202020204" pitchFamily="34" charset="0"/>
              </a:rPr>
              <a:t>Anticipating emerging program issues and needs </a:t>
            </a:r>
          </a:p>
          <a:p>
            <a:pPr>
              <a:defRPr/>
            </a:pPr>
            <a:endParaRPr lang="en-US" sz="9800">
              <a:latin typeface="Cambria" panose="02040503050406030204" pitchFamily="18" charset="0"/>
              <a:ea typeface="Cambria" panose="02040503050406030204" pitchFamily="18" charset="0"/>
              <a:cs typeface="Arial" panose="020B0604020202020204" pitchFamily="34" charset="0"/>
            </a:endParaRPr>
          </a:p>
          <a:p>
            <a:pPr>
              <a:defRPr/>
            </a:pPr>
            <a:r>
              <a:rPr lang="en-US" sz="9800">
                <a:latin typeface="Cambria" panose="02040503050406030204" pitchFamily="18" charset="0"/>
                <a:ea typeface="Cambria" panose="02040503050406030204" pitchFamily="18" charset="0"/>
                <a:cs typeface="Arial" panose="020B0604020202020204" pitchFamily="34" charset="0"/>
              </a:rPr>
              <a:t>Implementing action processes to address them in a timely manner</a:t>
            </a:r>
          </a:p>
          <a:p>
            <a:pPr>
              <a:defRPr/>
            </a:pPr>
            <a:endParaRPr lang="en-US">
              <a:latin typeface="Arial" panose="020B0604020202020204" pitchFamily="34" charset="0"/>
              <a:cs typeface="Arial" panose="020B06040202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9FF2737-3E34-4012-9084-6EF2FF150283}"/>
              </a:ext>
            </a:extLst>
          </p:cNvPr>
          <p:cNvSpPr/>
          <p:nvPr/>
        </p:nvSpPr>
        <p:spPr>
          <a:xfrm>
            <a:off x="54225" y="2324100"/>
            <a:ext cx="18179550" cy="3023830"/>
          </a:xfrm>
          <a:prstGeom prst="rect">
            <a:avLst/>
          </a:prstGeom>
          <a:solidFill>
            <a:srgbClr val="3752A6"/>
          </a:solidFill>
          <a:ln w="127000">
            <a:solidFill>
              <a:srgbClr val="94BF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p:cNvPicPr>
            <a:picLocks noChangeAspect="1"/>
          </p:cNvPicPr>
          <p:nvPr/>
        </p:nvPicPr>
        <p:blipFill>
          <a:blip r:embed="rId2"/>
          <a:srcRect r="3015" b="8773"/>
          <a:stretch>
            <a:fillRect/>
          </a:stretch>
        </p:blipFill>
        <p:spPr>
          <a:xfrm>
            <a:off x="254311" y="7860072"/>
            <a:ext cx="2419903" cy="2276245"/>
          </a:xfrm>
          <a:prstGeom prst="rect">
            <a:avLst/>
          </a:prstGeom>
        </p:spPr>
      </p:pic>
      <p:pic>
        <p:nvPicPr>
          <p:cNvPr id="3" name="Picture 3"/>
          <p:cNvPicPr>
            <a:picLocks noChangeAspect="1"/>
          </p:cNvPicPr>
          <p:nvPr/>
        </p:nvPicPr>
        <p:blipFill>
          <a:blip r:embed="rId3"/>
          <a:srcRect/>
          <a:stretch>
            <a:fillRect/>
          </a:stretch>
        </p:blipFill>
        <p:spPr>
          <a:xfrm>
            <a:off x="14158217" y="7860072"/>
            <a:ext cx="3761570" cy="2158201"/>
          </a:xfrm>
          <a:prstGeom prst="rect">
            <a:avLst/>
          </a:prstGeom>
        </p:spPr>
      </p:pic>
      <p:sp>
        <p:nvSpPr>
          <p:cNvPr id="7" name="TextBox 6">
            <a:extLst>
              <a:ext uri="{FF2B5EF4-FFF2-40B4-BE49-F238E27FC236}">
                <a16:creationId xmlns:a16="http://schemas.microsoft.com/office/drawing/2014/main" id="{8C3B5348-C260-46D6-97EE-E8F11B14825A}"/>
              </a:ext>
            </a:extLst>
          </p:cNvPr>
          <p:cNvSpPr txBox="1"/>
          <p:nvPr/>
        </p:nvSpPr>
        <p:spPr>
          <a:xfrm>
            <a:off x="647700" y="3051185"/>
            <a:ext cx="16992600" cy="1569660"/>
          </a:xfrm>
          <a:prstGeom prst="rect">
            <a:avLst/>
          </a:prstGeom>
          <a:noFill/>
        </p:spPr>
        <p:txBody>
          <a:bodyPr wrap="square">
            <a:spAutoFit/>
          </a:bodyPr>
          <a:lstStyle/>
          <a:p>
            <a:pPr algn="ctr"/>
            <a:r>
              <a:rPr lang="en-US" sz="9600" b="1">
                <a:solidFill>
                  <a:schemeClr val="bg1">
                    <a:lumMod val="95000"/>
                  </a:schemeClr>
                </a:solidFill>
                <a:latin typeface="Cambria" panose="02040503050406030204" pitchFamily="18" charset="0"/>
                <a:ea typeface="Cambria" panose="02040503050406030204" pitchFamily="18" charset="0"/>
              </a:rPr>
              <a:t>Questions or Discussion?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3015" b="8773"/>
          <a:stretch>
            <a:fillRect/>
          </a:stretch>
        </p:blipFill>
        <p:spPr>
          <a:xfrm>
            <a:off x="254311" y="6777426"/>
            <a:ext cx="3570876" cy="3358891"/>
          </a:xfrm>
          <a:prstGeom prst="rect">
            <a:avLst/>
          </a:prstGeom>
        </p:spPr>
      </p:pic>
      <p:pic>
        <p:nvPicPr>
          <p:cNvPr id="3" name="Picture 3"/>
          <p:cNvPicPr>
            <a:picLocks noChangeAspect="1"/>
          </p:cNvPicPr>
          <p:nvPr/>
        </p:nvPicPr>
        <p:blipFill>
          <a:blip r:embed="rId3"/>
          <a:srcRect/>
          <a:stretch>
            <a:fillRect/>
          </a:stretch>
        </p:blipFill>
        <p:spPr>
          <a:xfrm>
            <a:off x="3605030" y="1965516"/>
            <a:ext cx="11077940" cy="6355968"/>
          </a:xfrm>
          <a:prstGeom prst="rect">
            <a:avLst/>
          </a:prstGeom>
        </p:spPr>
      </p:pic>
      <p:grpSp>
        <p:nvGrpSpPr>
          <p:cNvPr id="4" name="Group 4"/>
          <p:cNvGrpSpPr/>
          <p:nvPr/>
        </p:nvGrpSpPr>
        <p:grpSpPr>
          <a:xfrm>
            <a:off x="0" y="0"/>
            <a:ext cx="18288000" cy="1430735"/>
            <a:chOff x="0" y="0"/>
            <a:chExt cx="6186311" cy="483977"/>
          </a:xfrm>
        </p:grpSpPr>
        <p:sp>
          <p:nvSpPr>
            <p:cNvPr id="5" name="Freeform 5"/>
            <p:cNvSpPr/>
            <p:nvPr/>
          </p:nvSpPr>
          <p:spPr>
            <a:xfrm>
              <a:off x="0" y="0"/>
              <a:ext cx="6186311" cy="483977"/>
            </a:xfrm>
            <a:custGeom>
              <a:avLst/>
              <a:gdLst/>
              <a:ahLst/>
              <a:cxnLst/>
              <a:rect l="l" t="t" r="r" b="b"/>
              <a:pathLst>
                <a:path w="6186311" h="483977">
                  <a:moveTo>
                    <a:pt x="0" y="0"/>
                  </a:moveTo>
                  <a:lnTo>
                    <a:pt x="6186311" y="0"/>
                  </a:lnTo>
                  <a:lnTo>
                    <a:pt x="6186311" y="483977"/>
                  </a:lnTo>
                  <a:lnTo>
                    <a:pt x="0" y="483977"/>
                  </a:lnTo>
                  <a:close/>
                </a:path>
              </a:pathLst>
            </a:custGeom>
            <a:solidFill>
              <a:srgbClr val="94BF36"/>
            </a:solidFill>
          </p:spPr>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3015" b="8773"/>
          <a:stretch>
            <a:fillRect/>
          </a:stretch>
        </p:blipFill>
        <p:spPr>
          <a:xfrm>
            <a:off x="254311" y="7860072"/>
            <a:ext cx="2419903" cy="2276245"/>
          </a:xfrm>
          <a:prstGeom prst="rect">
            <a:avLst/>
          </a:prstGeom>
        </p:spPr>
      </p:pic>
      <p:pic>
        <p:nvPicPr>
          <p:cNvPr id="3" name="Picture 3"/>
          <p:cNvPicPr>
            <a:picLocks noChangeAspect="1"/>
          </p:cNvPicPr>
          <p:nvPr/>
        </p:nvPicPr>
        <p:blipFill>
          <a:blip r:embed="rId3"/>
          <a:srcRect/>
          <a:stretch>
            <a:fillRect/>
          </a:stretch>
        </p:blipFill>
        <p:spPr>
          <a:xfrm>
            <a:off x="14158217" y="7860072"/>
            <a:ext cx="3761570" cy="2158201"/>
          </a:xfrm>
          <a:prstGeom prst="rect">
            <a:avLst/>
          </a:prstGeom>
        </p:spPr>
      </p:pic>
      <p:grpSp>
        <p:nvGrpSpPr>
          <p:cNvPr id="4" name="Group 4"/>
          <p:cNvGrpSpPr/>
          <p:nvPr/>
        </p:nvGrpSpPr>
        <p:grpSpPr>
          <a:xfrm>
            <a:off x="0" y="0"/>
            <a:ext cx="18288000" cy="1430735"/>
            <a:chOff x="0" y="0"/>
            <a:chExt cx="6186311" cy="483977"/>
          </a:xfrm>
        </p:grpSpPr>
        <p:sp>
          <p:nvSpPr>
            <p:cNvPr id="5" name="Freeform 5"/>
            <p:cNvSpPr/>
            <p:nvPr/>
          </p:nvSpPr>
          <p:spPr>
            <a:xfrm>
              <a:off x="0" y="0"/>
              <a:ext cx="6186311" cy="483977"/>
            </a:xfrm>
            <a:custGeom>
              <a:avLst/>
              <a:gdLst/>
              <a:ahLst/>
              <a:cxnLst/>
              <a:rect l="l" t="t" r="r" b="b"/>
              <a:pathLst>
                <a:path w="6186311" h="483977">
                  <a:moveTo>
                    <a:pt x="0" y="0"/>
                  </a:moveTo>
                  <a:lnTo>
                    <a:pt x="6186311" y="0"/>
                  </a:lnTo>
                  <a:lnTo>
                    <a:pt x="6186311" y="483977"/>
                  </a:lnTo>
                  <a:lnTo>
                    <a:pt x="0" y="483977"/>
                  </a:lnTo>
                  <a:close/>
                </a:path>
              </a:pathLst>
            </a:custGeom>
            <a:solidFill>
              <a:srgbClr val="94BF36"/>
            </a:solidFill>
          </p:spPr>
        </p:sp>
      </p:grpSp>
      <p:sp>
        <p:nvSpPr>
          <p:cNvPr id="7" name="TextBox 6">
            <a:extLst>
              <a:ext uri="{FF2B5EF4-FFF2-40B4-BE49-F238E27FC236}">
                <a16:creationId xmlns:a16="http://schemas.microsoft.com/office/drawing/2014/main" id="{CDA49F6C-BCF2-4701-B9B2-05A77D580B06}"/>
              </a:ext>
            </a:extLst>
          </p:cNvPr>
          <p:cNvSpPr txBox="1"/>
          <p:nvPr/>
        </p:nvSpPr>
        <p:spPr>
          <a:xfrm>
            <a:off x="609600" y="253702"/>
            <a:ext cx="8709991" cy="923330"/>
          </a:xfrm>
          <a:prstGeom prst="rect">
            <a:avLst/>
          </a:prstGeom>
          <a:noFill/>
        </p:spPr>
        <p:txBody>
          <a:bodyPr wrap="square">
            <a:spAutoFit/>
          </a:bodyPr>
          <a:lstStyle/>
          <a:p>
            <a:r>
              <a:rPr lang="en-US" sz="5400">
                <a:solidFill>
                  <a:srgbClr val="3752A6"/>
                </a:solidFill>
                <a:latin typeface="Cambria" panose="02040503050406030204" pitchFamily="18" charset="0"/>
                <a:ea typeface="Cambria" panose="02040503050406030204" pitchFamily="18" charset="0"/>
              </a:rPr>
              <a:t>Do you know?</a:t>
            </a:r>
          </a:p>
        </p:txBody>
      </p:sp>
      <p:sp>
        <p:nvSpPr>
          <p:cNvPr id="11" name="TextBox 10">
            <a:extLst>
              <a:ext uri="{FF2B5EF4-FFF2-40B4-BE49-F238E27FC236}">
                <a16:creationId xmlns:a16="http://schemas.microsoft.com/office/drawing/2014/main" id="{EBCA8568-C76B-4B98-AEC2-9F0D74CBFF30}"/>
              </a:ext>
            </a:extLst>
          </p:cNvPr>
          <p:cNvSpPr txBox="1"/>
          <p:nvPr/>
        </p:nvSpPr>
        <p:spPr>
          <a:xfrm>
            <a:off x="1441071" y="2587704"/>
            <a:ext cx="8370406" cy="3785652"/>
          </a:xfrm>
          <a:prstGeom prst="rect">
            <a:avLst/>
          </a:prstGeom>
          <a:noFill/>
        </p:spPr>
        <p:txBody>
          <a:bodyPr wrap="square">
            <a:spAutoFit/>
          </a:bodyPr>
          <a:lstStyle/>
          <a:p>
            <a:pPr marL="0" indent="0">
              <a:buNone/>
            </a:pPr>
            <a:r>
              <a:rPr lang="en-US" sz="6000">
                <a:latin typeface="Cambria" panose="02040503050406030204" pitchFamily="18" charset="0"/>
                <a:ea typeface="Cambria" panose="02040503050406030204" pitchFamily="18" charset="0"/>
                <a:cs typeface="Arial" panose="020B0604020202020204" pitchFamily="34" charset="0"/>
              </a:rPr>
              <a:t>Which southern region state has the trio: </a:t>
            </a:r>
          </a:p>
          <a:p>
            <a:pPr marL="0" indent="0">
              <a:buNone/>
            </a:pPr>
            <a:r>
              <a:rPr lang="en-US" sz="6000">
                <a:latin typeface="Cambria" panose="02040503050406030204" pitchFamily="18" charset="0"/>
                <a:ea typeface="Cambria" panose="02040503050406030204" pitchFamily="18" charset="0"/>
                <a:cs typeface="Arial" panose="020B0604020202020204" pitchFamily="34" charset="0"/>
              </a:rPr>
              <a:t>1862, 1890, &amp; 1994 land-grant universities?</a:t>
            </a:r>
          </a:p>
        </p:txBody>
      </p:sp>
      <p:sp>
        <p:nvSpPr>
          <p:cNvPr id="12" name="TextBox 11">
            <a:extLst>
              <a:ext uri="{FF2B5EF4-FFF2-40B4-BE49-F238E27FC236}">
                <a16:creationId xmlns:a16="http://schemas.microsoft.com/office/drawing/2014/main" id="{DC1D6E31-B281-469F-B8BF-B45CCF58785C}"/>
              </a:ext>
            </a:extLst>
          </p:cNvPr>
          <p:cNvSpPr txBox="1"/>
          <p:nvPr/>
        </p:nvSpPr>
        <p:spPr>
          <a:xfrm>
            <a:off x="10622073" y="3695700"/>
            <a:ext cx="5791200" cy="1569660"/>
          </a:xfrm>
          <a:prstGeom prst="rect">
            <a:avLst/>
          </a:prstGeom>
          <a:noFill/>
        </p:spPr>
        <p:txBody>
          <a:bodyPr wrap="square">
            <a:spAutoFit/>
          </a:bodyPr>
          <a:lstStyle/>
          <a:p>
            <a:pPr marL="0" indent="0">
              <a:buNone/>
            </a:pPr>
            <a:r>
              <a:rPr lang="en-US" sz="9600">
                <a:latin typeface="Cambria" panose="02040503050406030204" pitchFamily="18" charset="0"/>
                <a:ea typeface="Cambria" panose="02040503050406030204" pitchFamily="18" charset="0"/>
                <a:cs typeface="Arial" panose="020B0604020202020204" pitchFamily="34" charset="0"/>
              </a:rPr>
              <a:t>Oklahoma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3015" b="8773"/>
          <a:stretch>
            <a:fillRect/>
          </a:stretch>
        </p:blipFill>
        <p:spPr>
          <a:xfrm>
            <a:off x="254311" y="7860072"/>
            <a:ext cx="2419903" cy="2276245"/>
          </a:xfrm>
          <a:prstGeom prst="rect">
            <a:avLst/>
          </a:prstGeom>
        </p:spPr>
      </p:pic>
      <p:pic>
        <p:nvPicPr>
          <p:cNvPr id="3" name="Picture 3"/>
          <p:cNvPicPr>
            <a:picLocks noChangeAspect="1"/>
          </p:cNvPicPr>
          <p:nvPr/>
        </p:nvPicPr>
        <p:blipFill>
          <a:blip r:embed="rId3"/>
          <a:srcRect/>
          <a:stretch>
            <a:fillRect/>
          </a:stretch>
        </p:blipFill>
        <p:spPr>
          <a:xfrm>
            <a:off x="14158217" y="7860072"/>
            <a:ext cx="3761570" cy="2158201"/>
          </a:xfrm>
          <a:prstGeom prst="rect">
            <a:avLst/>
          </a:prstGeom>
        </p:spPr>
      </p:pic>
      <p:grpSp>
        <p:nvGrpSpPr>
          <p:cNvPr id="4" name="Group 4"/>
          <p:cNvGrpSpPr/>
          <p:nvPr/>
        </p:nvGrpSpPr>
        <p:grpSpPr>
          <a:xfrm>
            <a:off x="0" y="0"/>
            <a:ext cx="18288000" cy="1430735"/>
            <a:chOff x="0" y="0"/>
            <a:chExt cx="6186311" cy="483977"/>
          </a:xfrm>
        </p:grpSpPr>
        <p:sp>
          <p:nvSpPr>
            <p:cNvPr id="5" name="Freeform 5"/>
            <p:cNvSpPr/>
            <p:nvPr/>
          </p:nvSpPr>
          <p:spPr>
            <a:xfrm>
              <a:off x="0" y="0"/>
              <a:ext cx="6186311" cy="483977"/>
            </a:xfrm>
            <a:custGeom>
              <a:avLst/>
              <a:gdLst/>
              <a:ahLst/>
              <a:cxnLst/>
              <a:rect l="l" t="t" r="r" b="b"/>
              <a:pathLst>
                <a:path w="6186311" h="483977">
                  <a:moveTo>
                    <a:pt x="0" y="0"/>
                  </a:moveTo>
                  <a:lnTo>
                    <a:pt x="6186311" y="0"/>
                  </a:lnTo>
                  <a:lnTo>
                    <a:pt x="6186311" y="483977"/>
                  </a:lnTo>
                  <a:lnTo>
                    <a:pt x="0" y="483977"/>
                  </a:lnTo>
                  <a:close/>
                </a:path>
              </a:pathLst>
            </a:custGeom>
            <a:solidFill>
              <a:srgbClr val="94BF36"/>
            </a:solidFill>
          </p:spPr>
        </p:sp>
      </p:grpSp>
      <p:pic>
        <p:nvPicPr>
          <p:cNvPr id="6" name="Picture 6"/>
          <p:cNvPicPr>
            <a:picLocks noChangeAspect="1"/>
          </p:cNvPicPr>
          <p:nvPr/>
        </p:nvPicPr>
        <p:blipFill>
          <a:blip r:embed="rId4"/>
          <a:srcRect/>
          <a:stretch>
            <a:fillRect/>
          </a:stretch>
        </p:blipFill>
        <p:spPr>
          <a:xfrm>
            <a:off x="12991981" y="1954121"/>
            <a:ext cx="4267319" cy="5321979"/>
          </a:xfrm>
          <a:prstGeom prst="rect">
            <a:avLst/>
          </a:prstGeom>
        </p:spPr>
      </p:pic>
      <p:sp>
        <p:nvSpPr>
          <p:cNvPr id="7" name="TextBox 6">
            <a:extLst>
              <a:ext uri="{FF2B5EF4-FFF2-40B4-BE49-F238E27FC236}">
                <a16:creationId xmlns:a16="http://schemas.microsoft.com/office/drawing/2014/main" id="{0FE253F0-3401-4B59-841C-C298C95CE5EE}"/>
              </a:ext>
            </a:extLst>
          </p:cNvPr>
          <p:cNvSpPr txBox="1"/>
          <p:nvPr/>
        </p:nvSpPr>
        <p:spPr>
          <a:xfrm>
            <a:off x="609600" y="253702"/>
            <a:ext cx="16992600" cy="923330"/>
          </a:xfrm>
          <a:prstGeom prst="rect">
            <a:avLst/>
          </a:prstGeom>
          <a:noFill/>
        </p:spPr>
        <p:txBody>
          <a:bodyPr wrap="square">
            <a:spAutoFit/>
          </a:bodyPr>
          <a:lstStyle/>
          <a:p>
            <a:r>
              <a:rPr lang="en-US" sz="5400">
                <a:solidFill>
                  <a:srgbClr val="3752A6"/>
                </a:solidFill>
                <a:latin typeface="Cambria" panose="02040503050406030204" pitchFamily="18" charset="0"/>
                <a:ea typeface="Cambria" panose="02040503050406030204" pitchFamily="18" charset="0"/>
              </a:rPr>
              <a:t>Promoting Cross-Committee Efforts</a:t>
            </a:r>
          </a:p>
        </p:txBody>
      </p:sp>
      <p:sp>
        <p:nvSpPr>
          <p:cNvPr id="8" name="Content Placeholder 1">
            <a:extLst>
              <a:ext uri="{FF2B5EF4-FFF2-40B4-BE49-F238E27FC236}">
                <a16:creationId xmlns:a16="http://schemas.microsoft.com/office/drawing/2014/main" id="{A5327AAB-9076-462F-8EA6-5D9448ECF892}"/>
              </a:ext>
            </a:extLst>
          </p:cNvPr>
          <p:cNvSpPr txBox="1">
            <a:spLocks/>
          </p:cNvSpPr>
          <p:nvPr/>
        </p:nvSpPr>
        <p:spPr>
          <a:xfrm>
            <a:off x="1464262" y="1792971"/>
            <a:ext cx="10241092" cy="5483129"/>
          </a:xfrm>
          <a:prstGeom prst="rect">
            <a:avLst/>
          </a:prstGeom>
        </p:spPr>
        <p:txBody>
          <a:bodyPr rtlCol="0">
            <a:normAutofit fontScale="4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9800">
                <a:latin typeface="Cambria" panose="02040503050406030204" pitchFamily="18" charset="0"/>
                <a:ea typeface="Cambria" panose="02040503050406030204" pitchFamily="18" charset="0"/>
                <a:cs typeface="Arial" panose="020B0604020202020204" pitchFamily="34" charset="0"/>
              </a:rPr>
              <a:t>Sharing agendas ahead of time</a:t>
            </a:r>
          </a:p>
          <a:p>
            <a:pPr marL="0" indent="0">
              <a:buNone/>
              <a:defRPr/>
            </a:pPr>
            <a:r>
              <a:rPr lang="en-US" sz="9800">
                <a:latin typeface="Cambria" panose="02040503050406030204" pitchFamily="18" charset="0"/>
                <a:ea typeface="Cambria" panose="02040503050406030204" pitchFamily="18" charset="0"/>
                <a:cs typeface="Arial" panose="020B0604020202020204" pitchFamily="34" charset="0"/>
                <a:hlinkClick r:id="rId5"/>
              </a:rPr>
              <a:t>splc-regional-chair@lists.msstate.edu</a:t>
            </a:r>
            <a:endParaRPr lang="en-US" sz="9800">
              <a:latin typeface="Cambria" panose="02040503050406030204" pitchFamily="18" charset="0"/>
              <a:ea typeface="Cambria" panose="02040503050406030204" pitchFamily="18" charset="0"/>
              <a:cs typeface="Arial" panose="020B0604020202020204" pitchFamily="34" charset="0"/>
            </a:endParaRPr>
          </a:p>
          <a:p>
            <a:pPr marL="0" indent="0">
              <a:buNone/>
              <a:defRPr/>
            </a:pPr>
            <a:endParaRPr lang="en-US" sz="9800">
              <a:latin typeface="Cambria" panose="02040503050406030204" pitchFamily="18" charset="0"/>
              <a:ea typeface="Cambria" panose="02040503050406030204" pitchFamily="18" charset="0"/>
              <a:cs typeface="Arial" panose="020B0604020202020204" pitchFamily="34" charset="0"/>
            </a:endParaRPr>
          </a:p>
          <a:p>
            <a:pPr>
              <a:defRPr/>
            </a:pPr>
            <a:r>
              <a:rPr lang="en-US" sz="9800">
                <a:latin typeface="Cambria" panose="02040503050406030204" pitchFamily="18" charset="0"/>
                <a:ea typeface="Cambria" panose="02040503050406030204" pitchFamily="18" charset="0"/>
                <a:cs typeface="Arial" panose="020B0604020202020204" pitchFamily="34" charset="0"/>
              </a:rPr>
              <a:t>Topics that may need multi-committee involvement – officers hyperlinked on website</a:t>
            </a:r>
          </a:p>
          <a:p>
            <a:pPr>
              <a:defRPr/>
            </a:pPr>
            <a:endParaRPr lang="en-US" sz="9800">
              <a:latin typeface="Cambria" panose="02040503050406030204" pitchFamily="18" charset="0"/>
              <a:ea typeface="Cambria" panose="02040503050406030204" pitchFamily="18" charset="0"/>
              <a:cs typeface="Arial" panose="020B0604020202020204" pitchFamily="34" charset="0"/>
            </a:endParaRPr>
          </a:p>
          <a:p>
            <a:pPr>
              <a:defRPr/>
            </a:pPr>
            <a:r>
              <a:rPr lang="en-US" sz="9800">
                <a:latin typeface="Cambria" panose="02040503050406030204" pitchFamily="18" charset="0"/>
                <a:ea typeface="Cambria" panose="02040503050406030204" pitchFamily="18" charset="0"/>
                <a:cs typeface="Arial" panose="020B0604020202020204" pitchFamily="34" charset="0"/>
              </a:rPr>
              <a:t>Other ideas?</a:t>
            </a:r>
          </a:p>
          <a:p>
            <a:pPr>
              <a:defRPr/>
            </a:pPr>
            <a:endParaRPr lang="en-US">
              <a:latin typeface="Arial" panose="020B0604020202020204" pitchFamily="34" charset="0"/>
              <a:cs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3015" b="8773"/>
          <a:stretch>
            <a:fillRect/>
          </a:stretch>
        </p:blipFill>
        <p:spPr>
          <a:xfrm>
            <a:off x="254311" y="7860072"/>
            <a:ext cx="2419903" cy="2276245"/>
          </a:xfrm>
          <a:prstGeom prst="rect">
            <a:avLst/>
          </a:prstGeom>
        </p:spPr>
      </p:pic>
      <p:pic>
        <p:nvPicPr>
          <p:cNvPr id="3" name="Picture 3"/>
          <p:cNvPicPr>
            <a:picLocks noChangeAspect="1"/>
          </p:cNvPicPr>
          <p:nvPr/>
        </p:nvPicPr>
        <p:blipFill>
          <a:blip r:embed="rId3"/>
          <a:srcRect/>
          <a:stretch>
            <a:fillRect/>
          </a:stretch>
        </p:blipFill>
        <p:spPr>
          <a:xfrm>
            <a:off x="14158217" y="7860072"/>
            <a:ext cx="3761570" cy="2158201"/>
          </a:xfrm>
          <a:prstGeom prst="rect">
            <a:avLst/>
          </a:prstGeom>
        </p:spPr>
      </p:pic>
      <p:grpSp>
        <p:nvGrpSpPr>
          <p:cNvPr id="4" name="Group 4"/>
          <p:cNvGrpSpPr/>
          <p:nvPr/>
        </p:nvGrpSpPr>
        <p:grpSpPr>
          <a:xfrm>
            <a:off x="0" y="0"/>
            <a:ext cx="18288000" cy="1430735"/>
            <a:chOff x="0" y="0"/>
            <a:chExt cx="6186311" cy="483977"/>
          </a:xfrm>
        </p:grpSpPr>
        <p:sp>
          <p:nvSpPr>
            <p:cNvPr id="5" name="Freeform 5"/>
            <p:cNvSpPr/>
            <p:nvPr/>
          </p:nvSpPr>
          <p:spPr>
            <a:xfrm>
              <a:off x="0" y="0"/>
              <a:ext cx="6186311" cy="483977"/>
            </a:xfrm>
            <a:custGeom>
              <a:avLst/>
              <a:gdLst/>
              <a:ahLst/>
              <a:cxnLst/>
              <a:rect l="l" t="t" r="r" b="b"/>
              <a:pathLst>
                <a:path w="6186311" h="483977">
                  <a:moveTo>
                    <a:pt x="0" y="0"/>
                  </a:moveTo>
                  <a:lnTo>
                    <a:pt x="6186311" y="0"/>
                  </a:lnTo>
                  <a:lnTo>
                    <a:pt x="6186311" y="483977"/>
                  </a:lnTo>
                  <a:lnTo>
                    <a:pt x="0" y="483977"/>
                  </a:lnTo>
                  <a:close/>
                </a:path>
              </a:pathLst>
            </a:custGeom>
            <a:solidFill>
              <a:srgbClr val="94BF36"/>
            </a:solidFill>
          </p:spPr>
        </p:sp>
      </p:grpSp>
      <p:sp>
        <p:nvSpPr>
          <p:cNvPr id="6" name="TextBox 5">
            <a:extLst>
              <a:ext uri="{FF2B5EF4-FFF2-40B4-BE49-F238E27FC236}">
                <a16:creationId xmlns:a16="http://schemas.microsoft.com/office/drawing/2014/main" id="{4BA6C0F2-E359-4A2F-AC54-803954302718}"/>
              </a:ext>
            </a:extLst>
          </p:cNvPr>
          <p:cNvSpPr txBox="1"/>
          <p:nvPr/>
        </p:nvSpPr>
        <p:spPr>
          <a:xfrm>
            <a:off x="609600" y="253702"/>
            <a:ext cx="16992600" cy="923330"/>
          </a:xfrm>
          <a:prstGeom prst="rect">
            <a:avLst/>
          </a:prstGeom>
          <a:noFill/>
        </p:spPr>
        <p:txBody>
          <a:bodyPr wrap="square">
            <a:spAutoFit/>
          </a:bodyPr>
          <a:lstStyle/>
          <a:p>
            <a:r>
              <a:rPr lang="en-US" sz="5400">
                <a:solidFill>
                  <a:srgbClr val="3752A6"/>
                </a:solidFill>
                <a:latin typeface="Cambria" panose="02040503050406030204" pitchFamily="18" charset="0"/>
                <a:ea typeface="Cambria" panose="02040503050406030204" pitchFamily="18" charset="0"/>
              </a:rPr>
              <a:t>Conference Highlights: Monday</a:t>
            </a:r>
          </a:p>
        </p:txBody>
      </p:sp>
      <p:sp>
        <p:nvSpPr>
          <p:cNvPr id="7" name="Content Placeholder 1">
            <a:extLst>
              <a:ext uri="{FF2B5EF4-FFF2-40B4-BE49-F238E27FC236}">
                <a16:creationId xmlns:a16="http://schemas.microsoft.com/office/drawing/2014/main" id="{38BF973C-05F0-4662-9756-9F5B685654AB}"/>
              </a:ext>
            </a:extLst>
          </p:cNvPr>
          <p:cNvSpPr txBox="1">
            <a:spLocks/>
          </p:cNvSpPr>
          <p:nvPr/>
        </p:nvSpPr>
        <p:spPr>
          <a:xfrm>
            <a:off x="1524000" y="1953990"/>
            <a:ext cx="10964979" cy="4874529"/>
          </a:xfrm>
          <a:prstGeom prst="rect">
            <a:avLst/>
          </a:prstGeom>
        </p:spPr>
        <p:txBody>
          <a:bodyPr lIns="91440" tIns="45720" rIns="91440" bIns="45720" rtlCol="0" anchor="t">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1005840">
              <a:buNone/>
              <a:defRPr/>
            </a:pPr>
            <a:r>
              <a:rPr lang="en-US" sz="3600" b="1">
                <a:latin typeface="Cambria"/>
                <a:ea typeface="Cambria"/>
                <a:cs typeface="Arial"/>
              </a:rPr>
              <a:t>1:00 pm CDT/2:00 pm EDT  </a:t>
            </a:r>
            <a:endParaRPr lang="en-US" sz="3600" b="1">
              <a:latin typeface="Cambria" panose="02040503050406030204" pitchFamily="18" charset="0"/>
              <a:ea typeface="Cambria" panose="02040503050406030204" pitchFamily="18" charset="0"/>
              <a:cs typeface="Arial" charset="0"/>
            </a:endParaRPr>
          </a:p>
          <a:p>
            <a:pPr marL="0" indent="-1005840">
              <a:buNone/>
              <a:defRPr/>
            </a:pPr>
            <a:r>
              <a:rPr lang="en-US" sz="3600">
                <a:latin typeface="Cambria"/>
                <a:ea typeface="Cambria"/>
                <a:cs typeface="Arial"/>
              </a:rPr>
              <a:t>PLC Meeting w/ Committee Chairs </a:t>
            </a:r>
            <a:endParaRPr lang="en-US" sz="3600">
              <a:latin typeface="Cambria" panose="02040503050406030204" pitchFamily="18" charset="0"/>
              <a:ea typeface="Cambria" panose="02040503050406030204" pitchFamily="18" charset="0"/>
              <a:cs typeface="Arial" charset="0"/>
            </a:endParaRPr>
          </a:p>
          <a:p>
            <a:pPr marL="0" indent="-1005840">
              <a:buNone/>
              <a:defRPr/>
            </a:pPr>
            <a:r>
              <a:rPr lang="en-US" sz="3600">
                <a:latin typeface="Cambria"/>
                <a:ea typeface="Cambria"/>
                <a:cs typeface="Arial"/>
              </a:rPr>
              <a:t>Followed By PLN Executive Committee Meeting</a:t>
            </a:r>
            <a:endParaRPr lang="en-US" sz="3600">
              <a:latin typeface="Cambria" panose="02040503050406030204" pitchFamily="18" charset="0"/>
              <a:ea typeface="Cambria" panose="02040503050406030204" pitchFamily="18" charset="0"/>
              <a:cs typeface="Arial" charset="0"/>
            </a:endParaRPr>
          </a:p>
          <a:p>
            <a:pPr marL="0" indent="-1005840">
              <a:buNone/>
              <a:defRPr/>
            </a:pPr>
            <a:r>
              <a:rPr lang="en-US" sz="2400">
                <a:latin typeface="Cambria"/>
                <a:ea typeface="Cambria"/>
                <a:cs typeface="Arial"/>
              </a:rPr>
              <a:t>(Note: Committee Chairs can come at 1:30 Central/2:30 Eastern)</a:t>
            </a:r>
            <a:endParaRPr lang="en-US" sz="3600">
              <a:latin typeface="Cambria" panose="02040503050406030204" pitchFamily="18" charset="0"/>
              <a:ea typeface="Cambria" panose="02040503050406030204" pitchFamily="18" charset="0"/>
              <a:cs typeface="Arial" charset="0"/>
            </a:endParaRPr>
          </a:p>
          <a:p>
            <a:pPr marL="0" indent="-1005840">
              <a:buNone/>
              <a:defRPr/>
            </a:pPr>
            <a:endParaRPr lang="en-US" sz="3600">
              <a:latin typeface="Cambria" panose="02040503050406030204" pitchFamily="18" charset="0"/>
              <a:ea typeface="Cambria" panose="02040503050406030204" pitchFamily="18" charset="0"/>
              <a:cs typeface="Arial" charset="0"/>
            </a:endParaRPr>
          </a:p>
          <a:p>
            <a:pPr marL="0" indent="-731520">
              <a:buNone/>
              <a:defRPr/>
            </a:pPr>
            <a:r>
              <a:rPr lang="en-US" sz="3600" b="1">
                <a:latin typeface="Cambria"/>
                <a:ea typeface="Cambria"/>
                <a:cs typeface="Arial"/>
              </a:rPr>
              <a:t>3:00 pm CDT/4:00 pm EDT  </a:t>
            </a:r>
            <a:endParaRPr lang="en-US" sz="3600" b="1">
              <a:latin typeface="Cambria" panose="02040503050406030204" pitchFamily="18" charset="0"/>
              <a:ea typeface="Cambria" panose="02040503050406030204" pitchFamily="18" charset="0"/>
              <a:cs typeface="Arial" charset="0"/>
            </a:endParaRPr>
          </a:p>
          <a:p>
            <a:pPr marL="0" indent="-731520">
              <a:buNone/>
              <a:defRPr/>
            </a:pPr>
            <a:r>
              <a:rPr lang="en-US" sz="3600">
                <a:latin typeface="Cambria"/>
                <a:ea typeface="Cambria"/>
                <a:cs typeface="Arial"/>
              </a:rPr>
              <a:t>Newcomer Orientation:  Chairs/Vice Chairs Attend</a:t>
            </a:r>
          </a:p>
          <a:p>
            <a:pPr>
              <a:defRPr/>
            </a:pPr>
            <a:r>
              <a:rPr lang="en-US" sz="3600">
                <a:latin typeface="Cambria"/>
                <a:ea typeface="Cambria"/>
                <a:cs typeface="Arial"/>
              </a:rPr>
              <a:t>List of Newcomers Will be Provided Ahead of Time</a:t>
            </a:r>
          </a:p>
          <a:p>
            <a:pPr marL="0" indent="0">
              <a:buNone/>
              <a:defRPr/>
            </a:pPr>
            <a:endParaRPr lang="en-US" sz="3600">
              <a:latin typeface="Cambria"/>
              <a:ea typeface="Cambria"/>
              <a:cs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3015" b="8773"/>
          <a:stretch>
            <a:fillRect/>
          </a:stretch>
        </p:blipFill>
        <p:spPr>
          <a:xfrm>
            <a:off x="254311" y="7860072"/>
            <a:ext cx="2419903" cy="2276245"/>
          </a:xfrm>
          <a:prstGeom prst="rect">
            <a:avLst/>
          </a:prstGeom>
        </p:spPr>
      </p:pic>
      <p:pic>
        <p:nvPicPr>
          <p:cNvPr id="3" name="Picture 3"/>
          <p:cNvPicPr>
            <a:picLocks noChangeAspect="1"/>
          </p:cNvPicPr>
          <p:nvPr/>
        </p:nvPicPr>
        <p:blipFill>
          <a:blip r:embed="rId3"/>
          <a:srcRect/>
          <a:stretch>
            <a:fillRect/>
          </a:stretch>
        </p:blipFill>
        <p:spPr>
          <a:xfrm>
            <a:off x="14158217" y="7860072"/>
            <a:ext cx="3761570" cy="2158201"/>
          </a:xfrm>
          <a:prstGeom prst="rect">
            <a:avLst/>
          </a:prstGeom>
        </p:spPr>
      </p:pic>
      <p:grpSp>
        <p:nvGrpSpPr>
          <p:cNvPr id="4" name="Group 4"/>
          <p:cNvGrpSpPr/>
          <p:nvPr/>
        </p:nvGrpSpPr>
        <p:grpSpPr>
          <a:xfrm>
            <a:off x="0" y="0"/>
            <a:ext cx="18288000" cy="1430735"/>
            <a:chOff x="0" y="0"/>
            <a:chExt cx="6186311" cy="483977"/>
          </a:xfrm>
        </p:grpSpPr>
        <p:sp>
          <p:nvSpPr>
            <p:cNvPr id="5" name="Freeform 5"/>
            <p:cNvSpPr/>
            <p:nvPr/>
          </p:nvSpPr>
          <p:spPr>
            <a:xfrm>
              <a:off x="0" y="0"/>
              <a:ext cx="6186311" cy="483977"/>
            </a:xfrm>
            <a:custGeom>
              <a:avLst/>
              <a:gdLst/>
              <a:ahLst/>
              <a:cxnLst/>
              <a:rect l="l" t="t" r="r" b="b"/>
              <a:pathLst>
                <a:path w="6186311" h="483977">
                  <a:moveTo>
                    <a:pt x="0" y="0"/>
                  </a:moveTo>
                  <a:lnTo>
                    <a:pt x="6186311" y="0"/>
                  </a:lnTo>
                  <a:lnTo>
                    <a:pt x="6186311" y="483977"/>
                  </a:lnTo>
                  <a:lnTo>
                    <a:pt x="0" y="483977"/>
                  </a:lnTo>
                  <a:close/>
                </a:path>
              </a:pathLst>
            </a:custGeom>
            <a:solidFill>
              <a:srgbClr val="94BF36"/>
            </a:solidFill>
          </p:spPr>
        </p:sp>
      </p:grpSp>
      <p:pic>
        <p:nvPicPr>
          <p:cNvPr id="6" name="Picture 6"/>
          <p:cNvPicPr>
            <a:picLocks noChangeAspect="1"/>
          </p:cNvPicPr>
          <p:nvPr/>
        </p:nvPicPr>
        <p:blipFill>
          <a:blip r:embed="rId4"/>
          <a:srcRect/>
          <a:stretch>
            <a:fillRect/>
          </a:stretch>
        </p:blipFill>
        <p:spPr>
          <a:xfrm>
            <a:off x="10805226" y="3543300"/>
            <a:ext cx="6454073" cy="3476182"/>
          </a:xfrm>
          <a:prstGeom prst="rect">
            <a:avLst/>
          </a:prstGeom>
        </p:spPr>
      </p:pic>
      <p:sp>
        <p:nvSpPr>
          <p:cNvPr id="9" name="TextBox 8">
            <a:extLst>
              <a:ext uri="{FF2B5EF4-FFF2-40B4-BE49-F238E27FC236}">
                <a16:creationId xmlns:a16="http://schemas.microsoft.com/office/drawing/2014/main" id="{C242860C-A989-4664-BAED-9AE133A07730}"/>
              </a:ext>
            </a:extLst>
          </p:cNvPr>
          <p:cNvSpPr txBox="1"/>
          <p:nvPr/>
        </p:nvSpPr>
        <p:spPr>
          <a:xfrm>
            <a:off x="609600" y="253702"/>
            <a:ext cx="16992600" cy="923330"/>
          </a:xfrm>
          <a:prstGeom prst="rect">
            <a:avLst/>
          </a:prstGeom>
          <a:noFill/>
        </p:spPr>
        <p:txBody>
          <a:bodyPr wrap="square">
            <a:spAutoFit/>
          </a:bodyPr>
          <a:lstStyle/>
          <a:p>
            <a:r>
              <a:rPr lang="en-US" sz="5400">
                <a:solidFill>
                  <a:srgbClr val="3752A6"/>
                </a:solidFill>
                <a:latin typeface="Cambria" panose="02040503050406030204" pitchFamily="18" charset="0"/>
                <a:ea typeface="Cambria" panose="02040503050406030204" pitchFamily="18" charset="0"/>
              </a:rPr>
              <a:t>Virtual Fun Run/Walk!</a:t>
            </a:r>
          </a:p>
        </p:txBody>
      </p:sp>
      <p:sp>
        <p:nvSpPr>
          <p:cNvPr id="10" name="TextBox 9">
            <a:extLst>
              <a:ext uri="{FF2B5EF4-FFF2-40B4-BE49-F238E27FC236}">
                <a16:creationId xmlns:a16="http://schemas.microsoft.com/office/drawing/2014/main" id="{B3ED784C-A92B-4F2D-8FA4-8DCFA96B2141}"/>
              </a:ext>
            </a:extLst>
          </p:cNvPr>
          <p:cNvSpPr txBox="1"/>
          <p:nvPr/>
        </p:nvSpPr>
        <p:spPr>
          <a:xfrm>
            <a:off x="762000" y="2324100"/>
            <a:ext cx="8839199" cy="3785652"/>
          </a:xfrm>
          <a:prstGeom prst="rect">
            <a:avLst/>
          </a:prstGeom>
          <a:noFill/>
        </p:spPr>
        <p:txBody>
          <a:bodyPr wrap="square" rtlCol="0">
            <a:spAutoFit/>
          </a:bodyPr>
          <a:lstStyle/>
          <a:p>
            <a:pPr marL="685800" indent="-685800">
              <a:buFont typeface="Arial" panose="020B0604020202020204" pitchFamily="34" charset="0"/>
              <a:buChar char="•"/>
            </a:pPr>
            <a:r>
              <a:rPr lang="en-US" sz="4800">
                <a:latin typeface="Cambria" panose="02040503050406030204" pitchFamily="18" charset="0"/>
                <a:ea typeface="Cambria" panose="02040503050406030204" pitchFamily="18" charset="0"/>
              </a:rPr>
              <a:t>Register at Conference Registration</a:t>
            </a:r>
          </a:p>
          <a:p>
            <a:pPr marL="685800" indent="-685800">
              <a:buFont typeface="Arial" panose="020B0604020202020204" pitchFamily="34" charset="0"/>
              <a:buChar char="•"/>
            </a:pPr>
            <a:r>
              <a:rPr lang="en-US" sz="4800">
                <a:latin typeface="Cambria" panose="02040503050406030204" pitchFamily="18" charset="0"/>
                <a:ea typeface="Cambria" panose="02040503050406030204" pitchFamily="18" charset="0"/>
              </a:rPr>
              <a:t>You Decide Whether You Walk or Run, and Distance</a:t>
            </a:r>
          </a:p>
          <a:p>
            <a:pPr marL="685800" indent="-685800">
              <a:buFont typeface="Arial" panose="020B0604020202020204" pitchFamily="34" charset="0"/>
              <a:buChar char="•"/>
            </a:pPr>
            <a:r>
              <a:rPr lang="en-US" sz="4800">
                <a:latin typeface="Cambria" panose="02040503050406030204" pitchFamily="18" charset="0"/>
                <a:ea typeface="Cambria" panose="02040503050406030204" pitchFamily="18" charset="0"/>
              </a:rPr>
              <a:t>More Details at Registration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3015" b="8773"/>
          <a:stretch>
            <a:fillRect/>
          </a:stretch>
        </p:blipFill>
        <p:spPr>
          <a:xfrm>
            <a:off x="254311" y="7860072"/>
            <a:ext cx="2419903" cy="2276245"/>
          </a:xfrm>
          <a:prstGeom prst="rect">
            <a:avLst/>
          </a:prstGeom>
        </p:spPr>
      </p:pic>
      <p:pic>
        <p:nvPicPr>
          <p:cNvPr id="3" name="Picture 3"/>
          <p:cNvPicPr>
            <a:picLocks noChangeAspect="1"/>
          </p:cNvPicPr>
          <p:nvPr/>
        </p:nvPicPr>
        <p:blipFill>
          <a:blip r:embed="rId3"/>
          <a:srcRect/>
          <a:stretch>
            <a:fillRect/>
          </a:stretch>
        </p:blipFill>
        <p:spPr>
          <a:xfrm>
            <a:off x="14158217" y="7860072"/>
            <a:ext cx="3761570" cy="2158201"/>
          </a:xfrm>
          <a:prstGeom prst="rect">
            <a:avLst/>
          </a:prstGeom>
        </p:spPr>
      </p:pic>
      <p:grpSp>
        <p:nvGrpSpPr>
          <p:cNvPr id="4" name="Group 4"/>
          <p:cNvGrpSpPr/>
          <p:nvPr/>
        </p:nvGrpSpPr>
        <p:grpSpPr>
          <a:xfrm>
            <a:off x="0" y="0"/>
            <a:ext cx="18288000" cy="1430735"/>
            <a:chOff x="0" y="0"/>
            <a:chExt cx="6186311" cy="483977"/>
          </a:xfrm>
        </p:grpSpPr>
        <p:sp>
          <p:nvSpPr>
            <p:cNvPr id="5" name="Freeform 5"/>
            <p:cNvSpPr/>
            <p:nvPr/>
          </p:nvSpPr>
          <p:spPr>
            <a:xfrm>
              <a:off x="0" y="0"/>
              <a:ext cx="6186311" cy="483977"/>
            </a:xfrm>
            <a:custGeom>
              <a:avLst/>
              <a:gdLst/>
              <a:ahLst/>
              <a:cxnLst/>
              <a:rect l="l" t="t" r="r" b="b"/>
              <a:pathLst>
                <a:path w="6186311" h="483977">
                  <a:moveTo>
                    <a:pt x="0" y="0"/>
                  </a:moveTo>
                  <a:lnTo>
                    <a:pt x="6186311" y="0"/>
                  </a:lnTo>
                  <a:lnTo>
                    <a:pt x="6186311" y="483977"/>
                  </a:lnTo>
                  <a:lnTo>
                    <a:pt x="0" y="483977"/>
                  </a:lnTo>
                  <a:close/>
                </a:path>
              </a:pathLst>
            </a:custGeom>
            <a:solidFill>
              <a:srgbClr val="94BF36"/>
            </a:solidFill>
          </p:spPr>
        </p:sp>
      </p:grpSp>
      <p:pic>
        <p:nvPicPr>
          <p:cNvPr id="6" name="Picture 6"/>
          <p:cNvPicPr>
            <a:picLocks noChangeAspect="1"/>
          </p:cNvPicPr>
          <p:nvPr/>
        </p:nvPicPr>
        <p:blipFill>
          <a:blip r:embed="rId4"/>
          <a:srcRect t="2044" r="2613" b="3797"/>
          <a:stretch>
            <a:fillRect/>
          </a:stretch>
        </p:blipFill>
        <p:spPr>
          <a:xfrm>
            <a:off x="10666744" y="1904626"/>
            <a:ext cx="6592556" cy="5701684"/>
          </a:xfrm>
          <a:prstGeom prst="rect">
            <a:avLst/>
          </a:prstGeom>
        </p:spPr>
      </p:pic>
      <p:sp>
        <p:nvSpPr>
          <p:cNvPr id="7" name="TextBox 6">
            <a:extLst>
              <a:ext uri="{FF2B5EF4-FFF2-40B4-BE49-F238E27FC236}">
                <a16:creationId xmlns:a16="http://schemas.microsoft.com/office/drawing/2014/main" id="{4ED146B9-3A7C-419E-9582-0DC90547BBF0}"/>
              </a:ext>
            </a:extLst>
          </p:cNvPr>
          <p:cNvSpPr txBox="1"/>
          <p:nvPr/>
        </p:nvSpPr>
        <p:spPr>
          <a:xfrm>
            <a:off x="609600" y="253702"/>
            <a:ext cx="16992600" cy="923330"/>
          </a:xfrm>
          <a:prstGeom prst="rect">
            <a:avLst/>
          </a:prstGeom>
          <a:noFill/>
        </p:spPr>
        <p:txBody>
          <a:bodyPr wrap="square">
            <a:spAutoFit/>
          </a:bodyPr>
          <a:lstStyle/>
          <a:p>
            <a:r>
              <a:rPr lang="en-US" sz="5400">
                <a:solidFill>
                  <a:srgbClr val="3752A6"/>
                </a:solidFill>
                <a:latin typeface="Cambria" panose="02040503050406030204" pitchFamily="18" charset="0"/>
                <a:ea typeface="Cambria" panose="02040503050406030204" pitchFamily="18" charset="0"/>
              </a:rPr>
              <a:t>Do You Know?</a:t>
            </a:r>
          </a:p>
        </p:txBody>
      </p:sp>
      <p:sp>
        <p:nvSpPr>
          <p:cNvPr id="8" name="TextBox 7">
            <a:extLst>
              <a:ext uri="{FF2B5EF4-FFF2-40B4-BE49-F238E27FC236}">
                <a16:creationId xmlns:a16="http://schemas.microsoft.com/office/drawing/2014/main" id="{352F0C24-3B54-4C72-9650-AC74BE66D56E}"/>
              </a:ext>
            </a:extLst>
          </p:cNvPr>
          <p:cNvSpPr txBox="1"/>
          <p:nvPr/>
        </p:nvSpPr>
        <p:spPr>
          <a:xfrm>
            <a:off x="762000" y="2324100"/>
            <a:ext cx="8839199" cy="3416320"/>
          </a:xfrm>
          <a:prstGeom prst="rect">
            <a:avLst/>
          </a:prstGeom>
          <a:noFill/>
        </p:spPr>
        <p:txBody>
          <a:bodyPr wrap="square" rtlCol="0">
            <a:spAutoFit/>
          </a:bodyPr>
          <a:lstStyle/>
          <a:p>
            <a:r>
              <a:rPr lang="en-US" sz="7200">
                <a:latin typeface="Cambria" panose="02040503050406030204" pitchFamily="18" charset="0"/>
                <a:ea typeface="Cambria" panose="02040503050406030204" pitchFamily="18" charset="0"/>
              </a:rPr>
              <a:t>The states/territories </a:t>
            </a:r>
          </a:p>
          <a:p>
            <a:r>
              <a:rPr lang="en-US" sz="7200">
                <a:latin typeface="Cambria" panose="02040503050406030204" pitchFamily="18" charset="0"/>
                <a:ea typeface="Cambria" panose="02040503050406030204" pitchFamily="18" charset="0"/>
              </a:rPr>
              <a:t>in the SR-PLN Region?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3015" b="8773"/>
          <a:stretch>
            <a:fillRect/>
          </a:stretch>
        </p:blipFill>
        <p:spPr>
          <a:xfrm>
            <a:off x="254311" y="7860072"/>
            <a:ext cx="2419903" cy="2276245"/>
          </a:xfrm>
          <a:prstGeom prst="rect">
            <a:avLst/>
          </a:prstGeom>
        </p:spPr>
      </p:pic>
      <p:pic>
        <p:nvPicPr>
          <p:cNvPr id="3" name="Picture 3"/>
          <p:cNvPicPr>
            <a:picLocks noChangeAspect="1"/>
          </p:cNvPicPr>
          <p:nvPr/>
        </p:nvPicPr>
        <p:blipFill>
          <a:blip r:embed="rId3"/>
          <a:srcRect/>
          <a:stretch>
            <a:fillRect/>
          </a:stretch>
        </p:blipFill>
        <p:spPr>
          <a:xfrm>
            <a:off x="14158217" y="7860072"/>
            <a:ext cx="3761570" cy="2158201"/>
          </a:xfrm>
          <a:prstGeom prst="rect">
            <a:avLst/>
          </a:prstGeom>
        </p:spPr>
      </p:pic>
      <p:grpSp>
        <p:nvGrpSpPr>
          <p:cNvPr id="4" name="Group 4"/>
          <p:cNvGrpSpPr/>
          <p:nvPr/>
        </p:nvGrpSpPr>
        <p:grpSpPr>
          <a:xfrm>
            <a:off x="0" y="0"/>
            <a:ext cx="18288000" cy="1430735"/>
            <a:chOff x="0" y="0"/>
            <a:chExt cx="6186311" cy="483977"/>
          </a:xfrm>
        </p:grpSpPr>
        <p:sp>
          <p:nvSpPr>
            <p:cNvPr id="5" name="Freeform 5"/>
            <p:cNvSpPr/>
            <p:nvPr/>
          </p:nvSpPr>
          <p:spPr>
            <a:xfrm>
              <a:off x="0" y="0"/>
              <a:ext cx="6186311" cy="483977"/>
            </a:xfrm>
            <a:custGeom>
              <a:avLst/>
              <a:gdLst/>
              <a:ahLst/>
              <a:cxnLst/>
              <a:rect l="l" t="t" r="r" b="b"/>
              <a:pathLst>
                <a:path w="6186311" h="483977">
                  <a:moveTo>
                    <a:pt x="0" y="0"/>
                  </a:moveTo>
                  <a:lnTo>
                    <a:pt x="6186311" y="0"/>
                  </a:lnTo>
                  <a:lnTo>
                    <a:pt x="6186311" y="483977"/>
                  </a:lnTo>
                  <a:lnTo>
                    <a:pt x="0" y="483977"/>
                  </a:lnTo>
                  <a:close/>
                </a:path>
              </a:pathLst>
            </a:custGeom>
            <a:solidFill>
              <a:srgbClr val="94BF36"/>
            </a:solidFill>
          </p:spPr>
        </p:sp>
      </p:grpSp>
      <p:sp>
        <p:nvSpPr>
          <p:cNvPr id="7" name="TextBox 6">
            <a:extLst>
              <a:ext uri="{FF2B5EF4-FFF2-40B4-BE49-F238E27FC236}">
                <a16:creationId xmlns:a16="http://schemas.microsoft.com/office/drawing/2014/main" id="{C7A8CAC4-36F6-4742-B395-E16F05BF727E}"/>
              </a:ext>
            </a:extLst>
          </p:cNvPr>
          <p:cNvSpPr txBox="1"/>
          <p:nvPr/>
        </p:nvSpPr>
        <p:spPr>
          <a:xfrm>
            <a:off x="609600" y="253702"/>
            <a:ext cx="16992600" cy="923330"/>
          </a:xfrm>
          <a:prstGeom prst="rect">
            <a:avLst/>
          </a:prstGeom>
          <a:noFill/>
        </p:spPr>
        <p:txBody>
          <a:bodyPr wrap="square">
            <a:spAutoFit/>
          </a:bodyPr>
          <a:lstStyle/>
          <a:p>
            <a:r>
              <a:rPr lang="en-US" sz="5400">
                <a:solidFill>
                  <a:srgbClr val="3752A6"/>
                </a:solidFill>
                <a:latin typeface="Cambria" panose="02040503050406030204" pitchFamily="18" charset="0"/>
                <a:ea typeface="Cambria" panose="02040503050406030204" pitchFamily="18" charset="0"/>
              </a:rPr>
              <a:t>Conference Highlights: Tuesday</a:t>
            </a:r>
          </a:p>
        </p:txBody>
      </p:sp>
      <p:sp>
        <p:nvSpPr>
          <p:cNvPr id="8" name="TextBox 7">
            <a:extLst>
              <a:ext uri="{FF2B5EF4-FFF2-40B4-BE49-F238E27FC236}">
                <a16:creationId xmlns:a16="http://schemas.microsoft.com/office/drawing/2014/main" id="{02DB8568-450F-4347-9A24-875B1CDC7C9E}"/>
              </a:ext>
            </a:extLst>
          </p:cNvPr>
          <p:cNvSpPr txBox="1"/>
          <p:nvPr/>
        </p:nvSpPr>
        <p:spPr>
          <a:xfrm>
            <a:off x="762000" y="1820965"/>
            <a:ext cx="12801600" cy="4524315"/>
          </a:xfrm>
          <a:prstGeom prst="rect">
            <a:avLst/>
          </a:prstGeom>
          <a:noFill/>
        </p:spPr>
        <p:txBody>
          <a:bodyPr wrap="square" lIns="91440" tIns="45720" rIns="91440" bIns="45720" rtlCol="0" anchor="t">
            <a:spAutoFit/>
          </a:bodyPr>
          <a:lstStyle/>
          <a:p>
            <a:pPr marL="571500" indent="-571500">
              <a:buFont typeface="Arial" panose="020B0604020202020204" pitchFamily="34" charset="0"/>
              <a:buChar char="•"/>
            </a:pPr>
            <a:r>
              <a:rPr lang="en-US" sz="3600" b="1">
                <a:latin typeface="Cambria"/>
                <a:ea typeface="Cambria"/>
              </a:rPr>
              <a:t>Keynote Speaker:</a:t>
            </a:r>
          </a:p>
          <a:p>
            <a:pPr lvl="2"/>
            <a:r>
              <a:rPr lang="en-US" sz="3600">
                <a:latin typeface="Cambria"/>
                <a:ea typeface="Cambria"/>
              </a:rPr>
              <a:t>M. Christopher Brown, II, Ph.D.</a:t>
            </a:r>
            <a:endParaRPr lang="en-US" sz="3600">
              <a:latin typeface="Cambria" panose="02040503050406030204" pitchFamily="18" charset="0"/>
              <a:ea typeface="Cambria" panose="02040503050406030204" pitchFamily="18" charset="0"/>
            </a:endParaRPr>
          </a:p>
          <a:p>
            <a:pPr lvl="2"/>
            <a:r>
              <a:rPr lang="en-US" sz="3600">
                <a:latin typeface="Cambria"/>
                <a:ea typeface="Cambria"/>
              </a:rPr>
              <a:t>President</a:t>
            </a:r>
            <a:endParaRPr lang="en-US" sz="3600">
              <a:latin typeface="Cambria" panose="02040503050406030204" pitchFamily="18" charset="0"/>
              <a:ea typeface="Cambria" panose="02040503050406030204" pitchFamily="18" charset="0"/>
            </a:endParaRPr>
          </a:p>
          <a:p>
            <a:pPr lvl="2"/>
            <a:r>
              <a:rPr lang="en-US" sz="3600">
                <a:latin typeface="Cambria"/>
                <a:ea typeface="Cambria"/>
              </a:rPr>
              <a:t>Kentucky State University</a:t>
            </a:r>
            <a:endParaRPr lang="en-US" sz="3600">
              <a:latin typeface="Cambria" panose="02040503050406030204" pitchFamily="18" charset="0"/>
              <a:ea typeface="Cambria" panose="02040503050406030204" pitchFamily="18" charset="0"/>
            </a:endParaRPr>
          </a:p>
          <a:p>
            <a:pPr marL="571500" indent="-571500">
              <a:buFont typeface="Arial" panose="020B0604020202020204" pitchFamily="34" charset="0"/>
              <a:buChar char="•"/>
            </a:pPr>
            <a:r>
              <a:rPr lang="en-US" sz="3600" b="1">
                <a:latin typeface="Cambria"/>
                <a:ea typeface="Cambria"/>
              </a:rPr>
              <a:t>Virtual Programming Lessons Learned</a:t>
            </a:r>
          </a:p>
          <a:p>
            <a:pPr marL="571500" indent="-571500">
              <a:buFont typeface="Arial" panose="020B0604020202020204" pitchFamily="34" charset="0"/>
              <a:buChar char="•"/>
            </a:pPr>
            <a:r>
              <a:rPr lang="en-US" sz="3600" b="1">
                <a:latin typeface="Cambria"/>
                <a:ea typeface="Cambria"/>
              </a:rPr>
              <a:t>Awards Presentation</a:t>
            </a:r>
          </a:p>
          <a:p>
            <a:pPr marL="571500" indent="-571500">
              <a:buFont typeface="Arial" panose="020B0604020202020204" pitchFamily="34" charset="0"/>
              <a:buChar char="•"/>
            </a:pPr>
            <a:r>
              <a:rPr lang="en-US" sz="3600" b="1">
                <a:latin typeface="Cambria"/>
                <a:ea typeface="Cambria"/>
              </a:rPr>
              <a:t>Social Hour </a:t>
            </a:r>
            <a:r>
              <a:rPr lang="en-US" sz="3600">
                <a:latin typeface="Cambria"/>
                <a:ea typeface="Cambria"/>
              </a:rPr>
              <a:t>(Optional; 3:15 pm CDT/4:15 pm EDT)</a:t>
            </a:r>
          </a:p>
          <a:p>
            <a:pPr marL="4229100" lvl="8" indent="-571500">
              <a:buFont typeface="Arial" panose="020B0604020202020204" pitchFamily="34" charset="0"/>
              <a:buChar char="•"/>
            </a:pPr>
            <a:r>
              <a:rPr lang="en-US" sz="3600">
                <a:highlight>
                  <a:srgbClr val="FFFF00"/>
                </a:highlight>
                <a:latin typeface="Cambria"/>
                <a:ea typeface="Cambria"/>
              </a:rPr>
              <a:t>Wear Your University Colors!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1248</Words>
  <Application>Microsoft Office PowerPoint</Application>
  <PresentationFormat>Custom</PresentationFormat>
  <Paragraphs>258</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Cambria</vt:lpstr>
      <vt:lpstr>Calibri</vt:lpstr>
      <vt:lpstr>Arial</vt:lpstr>
      <vt:lpstr>Arial Rounded MT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 SR-PLN, AEA, ASRED Joint Virtual Meeting</dc:title>
  <cp:lastModifiedBy>Garner, Russ</cp:lastModifiedBy>
  <cp:revision>4</cp:revision>
  <dcterms:created xsi:type="dcterms:W3CDTF">2006-08-16T00:00:00Z</dcterms:created>
  <dcterms:modified xsi:type="dcterms:W3CDTF">2021-06-30T16:03:52Z</dcterms:modified>
  <dc:identifier>DAEiZf4gers</dc:identifier>
</cp:coreProperties>
</file>